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8" r:id="rId1"/>
    <p:sldMasterId id="2147483722" r:id="rId2"/>
    <p:sldMasterId id="2147483710" r:id="rId3"/>
    <p:sldMasterId id="2147483661" r:id="rId4"/>
    <p:sldMasterId id="2147483673" r:id="rId5"/>
    <p:sldMasterId id="2147483686" r:id="rId6"/>
  </p:sldMasterIdLst>
  <p:notesMasterIdLst>
    <p:notesMasterId r:id="rId63"/>
  </p:notesMasterIdLst>
  <p:handoutMasterIdLst>
    <p:handoutMasterId r:id="rId64"/>
  </p:handoutMasterIdLst>
  <p:sldIdLst>
    <p:sldId id="419" r:id="rId7"/>
    <p:sldId id="408" r:id="rId8"/>
    <p:sldId id="409" r:id="rId9"/>
    <p:sldId id="410" r:id="rId10"/>
    <p:sldId id="411" r:id="rId11"/>
    <p:sldId id="412" r:id="rId12"/>
    <p:sldId id="413" r:id="rId13"/>
    <p:sldId id="414" r:id="rId14"/>
    <p:sldId id="415" r:id="rId15"/>
    <p:sldId id="416" r:id="rId16"/>
    <p:sldId id="417" r:id="rId17"/>
    <p:sldId id="418" r:id="rId18"/>
    <p:sldId id="356" r:id="rId19"/>
    <p:sldId id="407" r:id="rId20"/>
    <p:sldId id="359" r:id="rId21"/>
    <p:sldId id="361" r:id="rId22"/>
    <p:sldId id="360" r:id="rId23"/>
    <p:sldId id="357" r:id="rId24"/>
    <p:sldId id="358" r:id="rId25"/>
    <p:sldId id="362" r:id="rId26"/>
    <p:sldId id="365" r:id="rId27"/>
    <p:sldId id="366" r:id="rId28"/>
    <p:sldId id="367" r:id="rId29"/>
    <p:sldId id="368" r:id="rId30"/>
    <p:sldId id="369" r:id="rId31"/>
    <p:sldId id="370" r:id="rId32"/>
    <p:sldId id="371" r:id="rId33"/>
    <p:sldId id="363" r:id="rId34"/>
    <p:sldId id="364"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5" r:id="rId48"/>
    <p:sldId id="384" r:id="rId49"/>
    <p:sldId id="386" r:id="rId50"/>
    <p:sldId id="387" r:id="rId51"/>
    <p:sldId id="388" r:id="rId52"/>
    <p:sldId id="389" r:id="rId53"/>
    <p:sldId id="390" r:id="rId54"/>
    <p:sldId id="391" r:id="rId55"/>
    <p:sldId id="392" r:id="rId56"/>
    <p:sldId id="393" r:id="rId57"/>
    <p:sldId id="394" r:id="rId58"/>
    <p:sldId id="406" r:id="rId59"/>
    <p:sldId id="395" r:id="rId60"/>
    <p:sldId id="396" r:id="rId61"/>
    <p:sldId id="421" r:id="rId6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172" autoAdjust="0"/>
    <p:restoredTop sz="86391" autoAdjust="0"/>
  </p:normalViewPr>
  <p:slideViewPr>
    <p:cSldViewPr>
      <p:cViewPr varScale="1">
        <p:scale>
          <a:sx n="90" d="100"/>
          <a:sy n="90" d="100"/>
        </p:scale>
        <p:origin x="-120" y="-2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208"/>
    </p:cViewPr>
  </p:sorterViewPr>
  <p:notesViewPr>
    <p:cSldViewPr>
      <p:cViewPr varScale="1">
        <p:scale>
          <a:sx n="34" d="100"/>
          <a:sy n="34" d="100"/>
        </p:scale>
        <p:origin x="-1452"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29CE5B17-C06E-B144-A3F0-9C5FFDCFDB1E}" type="datetimeFigureOut">
              <a:rPr lang="en-US" smtClean="0"/>
              <a:t>3/1/13</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92B028D8-04B8-9E44-B04D-5B09EB650BAA}" type="slidenum">
              <a:rPr lang="en-US" smtClean="0"/>
              <a:t>‹#›</a:t>
            </a:fld>
            <a:endParaRPr lang="en-US"/>
          </a:p>
        </p:txBody>
      </p:sp>
    </p:spTree>
    <p:extLst>
      <p:ext uri="{BB962C8B-B14F-4D97-AF65-F5344CB8AC3E}">
        <p14:creationId xmlns:p14="http://schemas.microsoft.com/office/powerpoint/2010/main" val="2808935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C2803F2C-4182-43E5-A213-5D5C96764734}" type="datetimeFigureOut">
              <a:rPr lang="en-US" smtClean="0"/>
              <a:pPr/>
              <a:t>3/1/13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7D3E7D0E-2702-4B5B-821C-574ABE6E13CE}" type="slidenum">
              <a:rPr lang="en-US" smtClean="0"/>
              <a:pPr/>
              <a:t>‹#›</a:t>
            </a:fld>
            <a:endParaRPr lang="en-US" dirty="0"/>
          </a:p>
        </p:txBody>
      </p:sp>
    </p:spTree>
    <p:extLst>
      <p:ext uri="{BB962C8B-B14F-4D97-AF65-F5344CB8AC3E}">
        <p14:creationId xmlns:p14="http://schemas.microsoft.com/office/powerpoint/2010/main" val="24673847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0</a:t>
            </a:fld>
            <a:endParaRPr lang="en-US" dirty="0"/>
          </a:p>
        </p:txBody>
      </p:sp>
    </p:spTree>
    <p:extLst>
      <p:ext uri="{BB962C8B-B14F-4D97-AF65-F5344CB8AC3E}">
        <p14:creationId xmlns:p14="http://schemas.microsoft.com/office/powerpoint/2010/main" val="218129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9</a:t>
            </a:fld>
            <a:endParaRPr lang="en-US" dirty="0"/>
          </a:p>
        </p:txBody>
      </p:sp>
    </p:spTree>
    <p:extLst>
      <p:ext uri="{BB962C8B-B14F-4D97-AF65-F5344CB8AC3E}">
        <p14:creationId xmlns:p14="http://schemas.microsoft.com/office/powerpoint/2010/main" val="556124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10</a:t>
            </a:fld>
            <a:endParaRPr lang="en-US" dirty="0"/>
          </a:p>
        </p:txBody>
      </p:sp>
    </p:spTree>
    <p:extLst>
      <p:ext uri="{BB962C8B-B14F-4D97-AF65-F5344CB8AC3E}">
        <p14:creationId xmlns:p14="http://schemas.microsoft.com/office/powerpoint/2010/main" val="371480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11</a:t>
            </a:fld>
            <a:endParaRPr lang="en-US" dirty="0"/>
          </a:p>
        </p:txBody>
      </p:sp>
    </p:spTree>
    <p:extLst>
      <p:ext uri="{BB962C8B-B14F-4D97-AF65-F5344CB8AC3E}">
        <p14:creationId xmlns:p14="http://schemas.microsoft.com/office/powerpoint/2010/main" val="58119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12</a:t>
            </a:fld>
            <a:endParaRPr lang="en-US" dirty="0"/>
          </a:p>
        </p:txBody>
      </p:sp>
    </p:spTree>
    <p:extLst>
      <p:ext uri="{BB962C8B-B14F-4D97-AF65-F5344CB8AC3E}">
        <p14:creationId xmlns:p14="http://schemas.microsoft.com/office/powerpoint/2010/main" val="71411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13</a:t>
            </a:fld>
            <a:endParaRPr lang="en-US" dirty="0"/>
          </a:p>
        </p:txBody>
      </p:sp>
    </p:spTree>
    <p:extLst>
      <p:ext uri="{BB962C8B-B14F-4D97-AF65-F5344CB8AC3E}">
        <p14:creationId xmlns:p14="http://schemas.microsoft.com/office/powerpoint/2010/main" val="2456000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14</a:t>
            </a:fld>
            <a:endParaRPr lang="en-US" dirty="0"/>
          </a:p>
        </p:txBody>
      </p:sp>
    </p:spTree>
    <p:extLst>
      <p:ext uri="{BB962C8B-B14F-4D97-AF65-F5344CB8AC3E}">
        <p14:creationId xmlns:p14="http://schemas.microsoft.com/office/powerpoint/2010/main" val="3787537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15</a:t>
            </a:fld>
            <a:endParaRPr lang="en-US" dirty="0"/>
          </a:p>
        </p:txBody>
      </p:sp>
    </p:spTree>
    <p:extLst>
      <p:ext uri="{BB962C8B-B14F-4D97-AF65-F5344CB8AC3E}">
        <p14:creationId xmlns:p14="http://schemas.microsoft.com/office/powerpoint/2010/main" val="4260877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16</a:t>
            </a:fld>
            <a:endParaRPr lang="en-US" dirty="0"/>
          </a:p>
        </p:txBody>
      </p:sp>
    </p:spTree>
    <p:extLst>
      <p:ext uri="{BB962C8B-B14F-4D97-AF65-F5344CB8AC3E}">
        <p14:creationId xmlns:p14="http://schemas.microsoft.com/office/powerpoint/2010/main" val="190061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17</a:t>
            </a:fld>
            <a:endParaRPr lang="en-US" dirty="0"/>
          </a:p>
        </p:txBody>
      </p:sp>
    </p:spTree>
    <p:extLst>
      <p:ext uri="{BB962C8B-B14F-4D97-AF65-F5344CB8AC3E}">
        <p14:creationId xmlns:p14="http://schemas.microsoft.com/office/powerpoint/2010/main" val="3052909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18</a:t>
            </a:fld>
            <a:endParaRPr lang="en-US" dirty="0"/>
          </a:p>
        </p:txBody>
      </p:sp>
    </p:spTree>
    <p:extLst>
      <p:ext uri="{BB962C8B-B14F-4D97-AF65-F5344CB8AC3E}">
        <p14:creationId xmlns:p14="http://schemas.microsoft.com/office/powerpoint/2010/main" val="264931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19</a:t>
            </a:fld>
            <a:endParaRPr lang="en-US" dirty="0"/>
          </a:p>
        </p:txBody>
      </p:sp>
    </p:spTree>
    <p:extLst>
      <p:ext uri="{BB962C8B-B14F-4D97-AF65-F5344CB8AC3E}">
        <p14:creationId xmlns:p14="http://schemas.microsoft.com/office/powerpoint/2010/main" val="2019719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20</a:t>
            </a:fld>
            <a:endParaRPr lang="en-US" dirty="0"/>
          </a:p>
        </p:txBody>
      </p:sp>
    </p:spTree>
    <p:extLst>
      <p:ext uri="{BB962C8B-B14F-4D97-AF65-F5344CB8AC3E}">
        <p14:creationId xmlns:p14="http://schemas.microsoft.com/office/powerpoint/2010/main" val="3421012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21</a:t>
            </a:fld>
            <a:endParaRPr lang="en-US" dirty="0"/>
          </a:p>
        </p:txBody>
      </p:sp>
    </p:spTree>
    <p:extLst>
      <p:ext uri="{BB962C8B-B14F-4D97-AF65-F5344CB8AC3E}">
        <p14:creationId xmlns:p14="http://schemas.microsoft.com/office/powerpoint/2010/main" val="219492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22</a:t>
            </a:fld>
            <a:endParaRPr lang="en-US" dirty="0"/>
          </a:p>
        </p:txBody>
      </p:sp>
    </p:spTree>
    <p:extLst>
      <p:ext uri="{BB962C8B-B14F-4D97-AF65-F5344CB8AC3E}">
        <p14:creationId xmlns:p14="http://schemas.microsoft.com/office/powerpoint/2010/main" val="617362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23</a:t>
            </a:fld>
            <a:endParaRPr lang="en-US" dirty="0"/>
          </a:p>
        </p:txBody>
      </p:sp>
    </p:spTree>
    <p:extLst>
      <p:ext uri="{BB962C8B-B14F-4D97-AF65-F5344CB8AC3E}">
        <p14:creationId xmlns:p14="http://schemas.microsoft.com/office/powerpoint/2010/main" val="2450050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24</a:t>
            </a:fld>
            <a:endParaRPr lang="en-US" dirty="0"/>
          </a:p>
        </p:txBody>
      </p:sp>
    </p:spTree>
    <p:extLst>
      <p:ext uri="{BB962C8B-B14F-4D97-AF65-F5344CB8AC3E}">
        <p14:creationId xmlns:p14="http://schemas.microsoft.com/office/powerpoint/2010/main" val="79446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25</a:t>
            </a:fld>
            <a:endParaRPr lang="en-US" dirty="0"/>
          </a:p>
        </p:txBody>
      </p:sp>
    </p:spTree>
    <p:extLst>
      <p:ext uri="{BB962C8B-B14F-4D97-AF65-F5344CB8AC3E}">
        <p14:creationId xmlns:p14="http://schemas.microsoft.com/office/powerpoint/2010/main" val="3523478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26</a:t>
            </a:fld>
            <a:endParaRPr lang="en-US" dirty="0"/>
          </a:p>
        </p:txBody>
      </p:sp>
    </p:spTree>
    <p:extLst>
      <p:ext uri="{BB962C8B-B14F-4D97-AF65-F5344CB8AC3E}">
        <p14:creationId xmlns:p14="http://schemas.microsoft.com/office/powerpoint/2010/main" val="712376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27</a:t>
            </a:fld>
            <a:endParaRPr lang="en-US" dirty="0"/>
          </a:p>
        </p:txBody>
      </p:sp>
    </p:spTree>
    <p:extLst>
      <p:ext uri="{BB962C8B-B14F-4D97-AF65-F5344CB8AC3E}">
        <p14:creationId xmlns:p14="http://schemas.microsoft.com/office/powerpoint/2010/main" val="225396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28</a:t>
            </a:fld>
            <a:endParaRPr lang="en-US" dirty="0"/>
          </a:p>
        </p:txBody>
      </p:sp>
    </p:spTree>
    <p:extLst>
      <p:ext uri="{BB962C8B-B14F-4D97-AF65-F5344CB8AC3E}">
        <p14:creationId xmlns:p14="http://schemas.microsoft.com/office/powerpoint/2010/main" val="1555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29</a:t>
            </a:fld>
            <a:endParaRPr lang="en-US" dirty="0"/>
          </a:p>
        </p:txBody>
      </p:sp>
    </p:spTree>
    <p:extLst>
      <p:ext uri="{BB962C8B-B14F-4D97-AF65-F5344CB8AC3E}">
        <p14:creationId xmlns:p14="http://schemas.microsoft.com/office/powerpoint/2010/main" val="3005940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30</a:t>
            </a:fld>
            <a:endParaRPr lang="en-US" dirty="0"/>
          </a:p>
        </p:txBody>
      </p:sp>
    </p:spTree>
    <p:extLst>
      <p:ext uri="{BB962C8B-B14F-4D97-AF65-F5344CB8AC3E}">
        <p14:creationId xmlns:p14="http://schemas.microsoft.com/office/powerpoint/2010/main" val="2101569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31</a:t>
            </a:fld>
            <a:endParaRPr lang="en-US" dirty="0"/>
          </a:p>
        </p:txBody>
      </p:sp>
    </p:spTree>
    <p:extLst>
      <p:ext uri="{BB962C8B-B14F-4D97-AF65-F5344CB8AC3E}">
        <p14:creationId xmlns:p14="http://schemas.microsoft.com/office/powerpoint/2010/main" val="192745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32</a:t>
            </a:fld>
            <a:endParaRPr lang="en-US" dirty="0"/>
          </a:p>
        </p:txBody>
      </p:sp>
    </p:spTree>
    <p:extLst>
      <p:ext uri="{BB962C8B-B14F-4D97-AF65-F5344CB8AC3E}">
        <p14:creationId xmlns:p14="http://schemas.microsoft.com/office/powerpoint/2010/main" val="3446302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33</a:t>
            </a:fld>
            <a:endParaRPr lang="en-US" dirty="0"/>
          </a:p>
        </p:txBody>
      </p:sp>
    </p:spTree>
    <p:extLst>
      <p:ext uri="{BB962C8B-B14F-4D97-AF65-F5344CB8AC3E}">
        <p14:creationId xmlns:p14="http://schemas.microsoft.com/office/powerpoint/2010/main" val="2848331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34</a:t>
            </a:fld>
            <a:endParaRPr lang="en-US" dirty="0"/>
          </a:p>
        </p:txBody>
      </p:sp>
    </p:spTree>
    <p:extLst>
      <p:ext uri="{BB962C8B-B14F-4D97-AF65-F5344CB8AC3E}">
        <p14:creationId xmlns:p14="http://schemas.microsoft.com/office/powerpoint/2010/main" val="1151022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35</a:t>
            </a:fld>
            <a:endParaRPr lang="en-US" dirty="0"/>
          </a:p>
        </p:txBody>
      </p:sp>
    </p:spTree>
    <p:extLst>
      <p:ext uri="{BB962C8B-B14F-4D97-AF65-F5344CB8AC3E}">
        <p14:creationId xmlns:p14="http://schemas.microsoft.com/office/powerpoint/2010/main" val="671990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36</a:t>
            </a:fld>
            <a:endParaRPr lang="en-US" dirty="0"/>
          </a:p>
        </p:txBody>
      </p:sp>
    </p:spTree>
    <p:extLst>
      <p:ext uri="{BB962C8B-B14F-4D97-AF65-F5344CB8AC3E}">
        <p14:creationId xmlns:p14="http://schemas.microsoft.com/office/powerpoint/2010/main" val="4226067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37</a:t>
            </a:fld>
            <a:endParaRPr lang="en-US" dirty="0"/>
          </a:p>
        </p:txBody>
      </p:sp>
    </p:spTree>
    <p:extLst>
      <p:ext uri="{BB962C8B-B14F-4D97-AF65-F5344CB8AC3E}">
        <p14:creationId xmlns:p14="http://schemas.microsoft.com/office/powerpoint/2010/main" val="2766038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38</a:t>
            </a:fld>
            <a:endParaRPr lang="en-US" dirty="0"/>
          </a:p>
        </p:txBody>
      </p:sp>
    </p:spTree>
    <p:extLst>
      <p:ext uri="{BB962C8B-B14F-4D97-AF65-F5344CB8AC3E}">
        <p14:creationId xmlns:p14="http://schemas.microsoft.com/office/powerpoint/2010/main" val="300923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a:t>
            </a:fld>
            <a:endParaRPr lang="en-US" dirty="0"/>
          </a:p>
        </p:txBody>
      </p:sp>
    </p:spTree>
    <p:extLst>
      <p:ext uri="{BB962C8B-B14F-4D97-AF65-F5344CB8AC3E}">
        <p14:creationId xmlns:p14="http://schemas.microsoft.com/office/powerpoint/2010/main" val="3142582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39</a:t>
            </a:fld>
            <a:endParaRPr lang="en-US" dirty="0"/>
          </a:p>
        </p:txBody>
      </p:sp>
    </p:spTree>
    <p:extLst>
      <p:ext uri="{BB962C8B-B14F-4D97-AF65-F5344CB8AC3E}">
        <p14:creationId xmlns:p14="http://schemas.microsoft.com/office/powerpoint/2010/main" val="592605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40</a:t>
            </a:fld>
            <a:endParaRPr lang="en-US" dirty="0"/>
          </a:p>
        </p:txBody>
      </p:sp>
    </p:spTree>
    <p:extLst>
      <p:ext uri="{BB962C8B-B14F-4D97-AF65-F5344CB8AC3E}">
        <p14:creationId xmlns:p14="http://schemas.microsoft.com/office/powerpoint/2010/main" val="3409690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41</a:t>
            </a:fld>
            <a:endParaRPr lang="en-US" dirty="0"/>
          </a:p>
        </p:txBody>
      </p:sp>
    </p:spTree>
    <p:extLst>
      <p:ext uri="{BB962C8B-B14F-4D97-AF65-F5344CB8AC3E}">
        <p14:creationId xmlns:p14="http://schemas.microsoft.com/office/powerpoint/2010/main" val="2207387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42</a:t>
            </a:fld>
            <a:endParaRPr lang="en-US" dirty="0"/>
          </a:p>
        </p:txBody>
      </p:sp>
    </p:spTree>
    <p:extLst>
      <p:ext uri="{BB962C8B-B14F-4D97-AF65-F5344CB8AC3E}">
        <p14:creationId xmlns:p14="http://schemas.microsoft.com/office/powerpoint/2010/main" val="834286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43</a:t>
            </a:fld>
            <a:endParaRPr lang="en-US" dirty="0"/>
          </a:p>
        </p:txBody>
      </p:sp>
    </p:spTree>
    <p:extLst>
      <p:ext uri="{BB962C8B-B14F-4D97-AF65-F5344CB8AC3E}">
        <p14:creationId xmlns:p14="http://schemas.microsoft.com/office/powerpoint/2010/main" val="2809269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44</a:t>
            </a:fld>
            <a:endParaRPr lang="en-US" dirty="0"/>
          </a:p>
        </p:txBody>
      </p:sp>
    </p:spTree>
    <p:extLst>
      <p:ext uri="{BB962C8B-B14F-4D97-AF65-F5344CB8AC3E}">
        <p14:creationId xmlns:p14="http://schemas.microsoft.com/office/powerpoint/2010/main" val="3379937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45</a:t>
            </a:fld>
            <a:endParaRPr lang="en-US" dirty="0"/>
          </a:p>
        </p:txBody>
      </p:sp>
    </p:spTree>
    <p:extLst>
      <p:ext uri="{BB962C8B-B14F-4D97-AF65-F5344CB8AC3E}">
        <p14:creationId xmlns:p14="http://schemas.microsoft.com/office/powerpoint/2010/main" val="234765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46</a:t>
            </a:fld>
            <a:endParaRPr lang="en-US" dirty="0"/>
          </a:p>
        </p:txBody>
      </p:sp>
    </p:spTree>
    <p:extLst>
      <p:ext uri="{BB962C8B-B14F-4D97-AF65-F5344CB8AC3E}">
        <p14:creationId xmlns:p14="http://schemas.microsoft.com/office/powerpoint/2010/main" val="24945795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47</a:t>
            </a:fld>
            <a:endParaRPr lang="en-US" dirty="0"/>
          </a:p>
        </p:txBody>
      </p:sp>
    </p:spTree>
    <p:extLst>
      <p:ext uri="{BB962C8B-B14F-4D97-AF65-F5344CB8AC3E}">
        <p14:creationId xmlns:p14="http://schemas.microsoft.com/office/powerpoint/2010/main" val="1796953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48</a:t>
            </a:fld>
            <a:endParaRPr lang="en-US" dirty="0"/>
          </a:p>
        </p:txBody>
      </p:sp>
    </p:spTree>
    <p:extLst>
      <p:ext uri="{BB962C8B-B14F-4D97-AF65-F5344CB8AC3E}">
        <p14:creationId xmlns:p14="http://schemas.microsoft.com/office/powerpoint/2010/main" val="210742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a:t>
            </a:fld>
            <a:endParaRPr lang="en-US" dirty="0"/>
          </a:p>
        </p:txBody>
      </p:sp>
    </p:spTree>
    <p:extLst>
      <p:ext uri="{BB962C8B-B14F-4D97-AF65-F5344CB8AC3E}">
        <p14:creationId xmlns:p14="http://schemas.microsoft.com/office/powerpoint/2010/main" val="42547554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49</a:t>
            </a:fld>
            <a:endParaRPr lang="en-US" dirty="0"/>
          </a:p>
        </p:txBody>
      </p:sp>
    </p:spTree>
    <p:extLst>
      <p:ext uri="{BB962C8B-B14F-4D97-AF65-F5344CB8AC3E}">
        <p14:creationId xmlns:p14="http://schemas.microsoft.com/office/powerpoint/2010/main" val="989302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50</a:t>
            </a:fld>
            <a:endParaRPr lang="en-US" dirty="0"/>
          </a:p>
        </p:txBody>
      </p:sp>
    </p:spTree>
    <p:extLst>
      <p:ext uri="{BB962C8B-B14F-4D97-AF65-F5344CB8AC3E}">
        <p14:creationId xmlns:p14="http://schemas.microsoft.com/office/powerpoint/2010/main" val="25327158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51</a:t>
            </a:fld>
            <a:endParaRPr lang="en-US" dirty="0"/>
          </a:p>
        </p:txBody>
      </p:sp>
    </p:spTree>
    <p:extLst>
      <p:ext uri="{BB962C8B-B14F-4D97-AF65-F5344CB8AC3E}">
        <p14:creationId xmlns:p14="http://schemas.microsoft.com/office/powerpoint/2010/main" val="24356430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52</a:t>
            </a:fld>
            <a:endParaRPr lang="en-US" dirty="0"/>
          </a:p>
        </p:txBody>
      </p:sp>
    </p:spTree>
    <p:extLst>
      <p:ext uri="{BB962C8B-B14F-4D97-AF65-F5344CB8AC3E}">
        <p14:creationId xmlns:p14="http://schemas.microsoft.com/office/powerpoint/2010/main" val="3170703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53</a:t>
            </a:fld>
            <a:endParaRPr lang="en-US" dirty="0"/>
          </a:p>
        </p:txBody>
      </p:sp>
    </p:spTree>
    <p:extLst>
      <p:ext uri="{BB962C8B-B14F-4D97-AF65-F5344CB8AC3E}">
        <p14:creationId xmlns:p14="http://schemas.microsoft.com/office/powerpoint/2010/main" val="18338691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54</a:t>
            </a:fld>
            <a:endParaRPr lang="en-US" dirty="0"/>
          </a:p>
        </p:txBody>
      </p:sp>
    </p:spTree>
    <p:extLst>
      <p:ext uri="{BB962C8B-B14F-4D97-AF65-F5344CB8AC3E}">
        <p14:creationId xmlns:p14="http://schemas.microsoft.com/office/powerpoint/2010/main" val="1638479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 </a:t>
            </a:r>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55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5</a:t>
            </a:fld>
            <a:endParaRPr lang="en-US" dirty="0"/>
          </a:p>
        </p:txBody>
      </p:sp>
    </p:spTree>
    <p:extLst>
      <p:ext uri="{BB962C8B-B14F-4D97-AF65-F5344CB8AC3E}">
        <p14:creationId xmlns:p14="http://schemas.microsoft.com/office/powerpoint/2010/main" val="423366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6</a:t>
            </a:fld>
            <a:endParaRPr lang="en-US" dirty="0"/>
          </a:p>
        </p:txBody>
      </p:sp>
    </p:spTree>
    <p:extLst>
      <p:ext uri="{BB962C8B-B14F-4D97-AF65-F5344CB8AC3E}">
        <p14:creationId xmlns:p14="http://schemas.microsoft.com/office/powerpoint/2010/main" val="99273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7</a:t>
            </a:fld>
            <a:endParaRPr lang="en-US" dirty="0"/>
          </a:p>
        </p:txBody>
      </p:sp>
    </p:spTree>
    <p:extLst>
      <p:ext uri="{BB962C8B-B14F-4D97-AF65-F5344CB8AC3E}">
        <p14:creationId xmlns:p14="http://schemas.microsoft.com/office/powerpoint/2010/main" val="399201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D3E7D0E-2702-4B5B-821C-574ABE6E13CE}" type="slidenum">
              <a:rPr lang="en-US" smtClean="0"/>
              <a:pPr/>
              <a:t>8</a:t>
            </a:fld>
            <a:endParaRPr lang="en-US" dirty="0"/>
          </a:p>
        </p:txBody>
      </p:sp>
    </p:spTree>
    <p:extLst>
      <p:ext uri="{BB962C8B-B14F-4D97-AF65-F5344CB8AC3E}">
        <p14:creationId xmlns:p14="http://schemas.microsoft.com/office/powerpoint/2010/main" val="397560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5B3CF41-2DB4-074E-A2F4-F9D4D928393B}" type="slidenum">
              <a:rPr lang="en-US"/>
              <a:pPr>
                <a:defRPr/>
              </a:pPr>
              <a:t>‹#›</a:t>
            </a:fld>
            <a:endParaRPr lang="en-US" sz="1400"/>
          </a:p>
        </p:txBody>
      </p:sp>
    </p:spTree>
    <p:extLst>
      <p:ext uri="{BB962C8B-B14F-4D97-AF65-F5344CB8AC3E}">
        <p14:creationId xmlns:p14="http://schemas.microsoft.com/office/powerpoint/2010/main" val="22625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D1F81BDD-3156-EE4A-9C65-2AF7197B0AF7}" type="slidenum">
              <a:rPr lang="en-US"/>
              <a:pPr>
                <a:defRPr/>
              </a:pPr>
              <a:t>‹#›</a:t>
            </a:fld>
            <a:endParaRPr lang="en-US" sz="1400"/>
          </a:p>
        </p:txBody>
      </p:sp>
    </p:spTree>
    <p:extLst>
      <p:ext uri="{BB962C8B-B14F-4D97-AF65-F5344CB8AC3E}">
        <p14:creationId xmlns:p14="http://schemas.microsoft.com/office/powerpoint/2010/main" val="142505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04800" y="8382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181C5FDF-2F07-EB42-B184-B33E5686C80E}" type="slidenum">
              <a:rPr lang="en-US"/>
              <a:pPr>
                <a:defRPr/>
              </a:pPr>
              <a:t>‹#›</a:t>
            </a:fld>
            <a:endParaRPr lang="en-US" sz="1400"/>
          </a:p>
        </p:txBody>
      </p:sp>
    </p:spTree>
    <p:extLst>
      <p:ext uri="{BB962C8B-B14F-4D97-AF65-F5344CB8AC3E}">
        <p14:creationId xmlns:p14="http://schemas.microsoft.com/office/powerpoint/2010/main" val="359717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425158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79995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141211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1786201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2275299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658272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271946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406226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FE6D86D3-6D03-2543-9FB3-FA944E6C00CE}" type="slidenum">
              <a:rPr lang="en-US"/>
              <a:pPr>
                <a:defRPr/>
              </a:pPr>
              <a:t>‹#›</a:t>
            </a:fld>
            <a:endParaRPr lang="en-US" sz="1400"/>
          </a:p>
        </p:txBody>
      </p:sp>
    </p:spTree>
    <p:extLst>
      <p:ext uri="{BB962C8B-B14F-4D97-AF65-F5344CB8AC3E}">
        <p14:creationId xmlns:p14="http://schemas.microsoft.com/office/powerpoint/2010/main" val="718240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3170442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4151348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D230F-688F-9F49-AAB5-F6684D97E716}" type="slidenum">
              <a:rPr lang="en-US" smtClean="0"/>
              <a:t>‹#›</a:t>
            </a:fld>
            <a:endParaRPr lang="en-US"/>
          </a:p>
        </p:txBody>
      </p:sp>
    </p:spTree>
    <p:extLst>
      <p:ext uri="{BB962C8B-B14F-4D97-AF65-F5344CB8AC3E}">
        <p14:creationId xmlns:p14="http://schemas.microsoft.com/office/powerpoint/2010/main" val="3075327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3891109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4190013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173807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2292914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1236096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3479344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18607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C7C92515-461B-2C4A-B4F2-822222CFBD7E}" type="slidenum">
              <a:rPr lang="en-US"/>
              <a:pPr>
                <a:defRPr/>
              </a:pPr>
              <a:t>‹#›</a:t>
            </a:fld>
            <a:endParaRPr lang="en-US" sz="1400"/>
          </a:p>
        </p:txBody>
      </p:sp>
    </p:spTree>
    <p:extLst>
      <p:ext uri="{BB962C8B-B14F-4D97-AF65-F5344CB8AC3E}">
        <p14:creationId xmlns:p14="http://schemas.microsoft.com/office/powerpoint/2010/main" val="198294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2457526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3096652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2424068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4BD58-6880-7D4A-B39E-783CA6A233D5}" type="slidenum">
              <a:rPr lang="en-US" smtClean="0"/>
              <a:t>‹#›</a:t>
            </a:fld>
            <a:endParaRPr lang="en-US"/>
          </a:p>
        </p:txBody>
      </p:sp>
    </p:spTree>
    <p:extLst>
      <p:ext uri="{BB962C8B-B14F-4D97-AF65-F5344CB8AC3E}">
        <p14:creationId xmlns:p14="http://schemas.microsoft.com/office/powerpoint/2010/main" val="301582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73706-FFB8-4FB6-8005-CECF9DBBC545}"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2pPr>
              <a:buClr>
                <a:schemeClr val="accent1">
                  <a:lumMod val="60000"/>
                  <a:lumOff val="40000"/>
                </a:schemeClr>
              </a:buClr>
              <a:buFont typeface="Arial" pitchFamily="34" charset="0"/>
              <a:buChar char="•"/>
              <a:defRPr/>
            </a:lvl2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73706-FFB8-4FB6-8005-CECF9DBBC545}"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73706-FFB8-4FB6-8005-CECF9DBBC545}"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673706-FFB8-4FB6-8005-CECF9DBBC545}"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673706-FFB8-4FB6-8005-CECF9DBBC545}"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673706-FFB8-4FB6-8005-CECF9DBBC54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B1B98BD6-7CBC-8C4C-BC67-5C5531949C67}" type="slidenum">
              <a:rPr lang="en-US"/>
              <a:pPr>
                <a:defRPr/>
              </a:pPr>
              <a:t>‹#›</a:t>
            </a:fld>
            <a:endParaRPr lang="en-US" sz="1400"/>
          </a:p>
        </p:txBody>
      </p:sp>
    </p:spTree>
    <p:extLst>
      <p:ext uri="{BB962C8B-B14F-4D97-AF65-F5344CB8AC3E}">
        <p14:creationId xmlns:p14="http://schemas.microsoft.com/office/powerpoint/2010/main" val="2748969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673706-FFB8-4FB6-8005-CECF9DBBC545}"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673706-FFB8-4FB6-8005-CECF9DBBC545}"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E4673706-FFB8-4FB6-8005-CECF9DBBC545}"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73706-FFB8-4FB6-8005-CECF9DBBC545}"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E4673706-FFB8-4FB6-8005-CECF9DBBC545}"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1873775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3829835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1940339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940704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186748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511D9F8-874C-3F4E-A201-CAE2314F4448}" type="slidenum">
              <a:rPr lang="en-US"/>
              <a:pPr>
                <a:defRPr/>
              </a:pPr>
              <a:t>‹#›</a:t>
            </a:fld>
            <a:endParaRPr lang="en-US" sz="1400"/>
          </a:p>
        </p:txBody>
      </p:sp>
    </p:spTree>
    <p:extLst>
      <p:ext uri="{BB962C8B-B14F-4D97-AF65-F5344CB8AC3E}">
        <p14:creationId xmlns:p14="http://schemas.microsoft.com/office/powerpoint/2010/main" val="1252358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4181573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2587408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3139068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143585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31161042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33611796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3FA9C3-7B5B-DA49-B740-133C45E12D37}" type="slidenum">
              <a:rPr lang="en-US" smtClean="0"/>
              <a:t>‹#›</a:t>
            </a:fld>
            <a:endParaRPr lang="en-US"/>
          </a:p>
        </p:txBody>
      </p:sp>
    </p:spTree>
    <p:extLst>
      <p:ext uri="{BB962C8B-B14F-4D97-AF65-F5344CB8AC3E}">
        <p14:creationId xmlns:p14="http://schemas.microsoft.com/office/powerpoint/2010/main" val="2231719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3516074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29805307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420479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E3A85A34-6C6A-8A49-B332-B7FB48E9B63C}" type="slidenum">
              <a:rPr lang="en-US"/>
              <a:pPr>
                <a:defRPr/>
              </a:pPr>
              <a:t>‹#›</a:t>
            </a:fld>
            <a:endParaRPr lang="en-US" sz="1400"/>
          </a:p>
        </p:txBody>
      </p:sp>
    </p:spTree>
    <p:extLst>
      <p:ext uri="{BB962C8B-B14F-4D97-AF65-F5344CB8AC3E}">
        <p14:creationId xmlns:p14="http://schemas.microsoft.com/office/powerpoint/2010/main" val="25763172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3002018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8981859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4225389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358367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1556194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41906336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15146397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DF53B-E3B0-3444-8768-4618BD0E196C}" type="slidenum">
              <a:rPr lang="en-US" smtClean="0"/>
              <a:t>‹#›</a:t>
            </a:fld>
            <a:endParaRPr lang="en-US"/>
          </a:p>
        </p:txBody>
      </p:sp>
    </p:spTree>
    <p:extLst>
      <p:ext uri="{BB962C8B-B14F-4D97-AF65-F5344CB8AC3E}">
        <p14:creationId xmlns:p14="http://schemas.microsoft.com/office/powerpoint/2010/main" val="27569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FCD90479-AD96-2B4C-86F6-4797008181F0}" type="slidenum">
              <a:rPr lang="en-US"/>
              <a:pPr>
                <a:defRPr/>
              </a:pPr>
              <a:t>‹#›</a:t>
            </a:fld>
            <a:endParaRPr lang="en-US" sz="1400"/>
          </a:p>
        </p:txBody>
      </p:sp>
    </p:spTree>
    <p:extLst>
      <p:ext uri="{BB962C8B-B14F-4D97-AF65-F5344CB8AC3E}">
        <p14:creationId xmlns:p14="http://schemas.microsoft.com/office/powerpoint/2010/main" val="269477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6AAEA506-F185-614E-A6B7-2F4661D52A2A}" type="slidenum">
              <a:rPr lang="en-US"/>
              <a:pPr>
                <a:defRPr/>
              </a:pPr>
              <a:t>‹#›</a:t>
            </a:fld>
            <a:endParaRPr lang="en-US" sz="1400"/>
          </a:p>
        </p:txBody>
      </p:sp>
    </p:spTree>
    <p:extLst>
      <p:ext uri="{BB962C8B-B14F-4D97-AF65-F5344CB8AC3E}">
        <p14:creationId xmlns:p14="http://schemas.microsoft.com/office/powerpoint/2010/main" val="175922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D53A404C-8EF9-9344-B0BB-5FEEEF6BC6A2}" type="slidenum">
              <a:rPr lang="en-US"/>
              <a:pPr>
                <a:defRPr/>
              </a:pPr>
              <a:t>‹#›</a:t>
            </a:fld>
            <a:endParaRPr lang="en-US" sz="1400"/>
          </a:p>
        </p:txBody>
      </p:sp>
    </p:spTree>
    <p:extLst>
      <p:ext uri="{BB962C8B-B14F-4D97-AF65-F5344CB8AC3E}">
        <p14:creationId xmlns:p14="http://schemas.microsoft.com/office/powerpoint/2010/main" val="37569375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8382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04800" y="1676400"/>
            <a:ext cx="7772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9" name="Rectangle 15"/>
          <p:cNvSpPr>
            <a:spLocks noGrp="1" noChangeArrowheads="1"/>
          </p:cNvSpPr>
          <p:nvPr>
            <p:ph type="sldNum" sz="quarter" idx="4"/>
          </p:nvPr>
        </p:nvSpPr>
        <p:spPr bwMode="auto">
          <a:xfrm>
            <a:off x="7315200" y="64770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800" smtClean="0"/>
            </a:lvl1pPr>
          </a:lstStyle>
          <a:p>
            <a:pPr>
              <a:defRPr/>
            </a:pPr>
            <a:fld id="{56D002F7-89F1-7247-ADA4-CE693260BF55}" type="slidenum">
              <a:rPr lang="en-US"/>
              <a:pPr>
                <a:defRPr/>
              </a:pPr>
              <a:t>‹#›</a:t>
            </a:fld>
            <a:endParaRPr lang="en-US" sz="1400"/>
          </a:p>
        </p:txBody>
      </p:sp>
      <p:sp>
        <p:nvSpPr>
          <p:cNvPr id="1040" name="Rectangle 16"/>
          <p:cNvSpPr>
            <a:spLocks noChangeArrowheads="1"/>
          </p:cNvSpPr>
          <p:nvPr userDrawn="1"/>
        </p:nvSpPr>
        <p:spPr bwMode="auto">
          <a:xfrm>
            <a:off x="5715000" y="304800"/>
            <a:ext cx="3429000" cy="457200"/>
          </a:xfrm>
          <a:prstGeom prst="rect">
            <a:avLst/>
          </a:prstGeom>
          <a:solidFill>
            <a:srgbClr val="82AA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41" name="Text Box 17"/>
          <p:cNvSpPr txBox="1">
            <a:spLocks noChangeArrowheads="1"/>
          </p:cNvSpPr>
          <p:nvPr userDrawn="1"/>
        </p:nvSpPr>
        <p:spPr bwMode="auto">
          <a:xfrm>
            <a:off x="5715000" y="304800"/>
            <a:ext cx="3429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250" b="0" dirty="0">
                <a:solidFill>
                  <a:schemeClr val="bg1"/>
                </a:solidFill>
                <a:latin typeface="+mj-lt"/>
              </a:rPr>
              <a:t>Center on Knowledge Translation for </a:t>
            </a:r>
          </a:p>
          <a:p>
            <a:pPr algn="ctr">
              <a:defRPr/>
            </a:pPr>
            <a:r>
              <a:rPr lang="en-US" sz="1250" b="0" dirty="0">
                <a:solidFill>
                  <a:schemeClr val="bg1"/>
                </a:solidFill>
                <a:latin typeface="+mj-lt"/>
              </a:rPr>
              <a:t>Disability and Rehabilitation Research</a:t>
            </a:r>
            <a:r>
              <a:rPr lang="en-US" sz="1200" b="0" dirty="0">
                <a:solidFill>
                  <a:schemeClr val="bg1"/>
                </a:solidFill>
                <a:latin typeface="+mj-lt"/>
              </a:rPr>
              <a:t>  </a:t>
            </a:r>
          </a:p>
        </p:txBody>
      </p:sp>
    </p:spTree>
    <p:extLst>
      <p:ext uri="{BB962C8B-B14F-4D97-AF65-F5344CB8AC3E}">
        <p14:creationId xmlns:p14="http://schemas.microsoft.com/office/powerpoint/2010/main" val="14483606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rtl="0" eaLnBrk="0" fontAlgn="base" hangingPunct="0">
        <a:spcBef>
          <a:spcPct val="0"/>
        </a:spcBef>
        <a:spcAft>
          <a:spcPct val="0"/>
        </a:spcAft>
        <a:defRPr sz="3200">
          <a:solidFill>
            <a:srgbClr val="1A4454"/>
          </a:solidFill>
          <a:latin typeface="+mj-lt"/>
          <a:ea typeface="+mj-ea"/>
          <a:cs typeface="+mj-cs"/>
        </a:defRPr>
      </a:lvl1pPr>
      <a:lvl2pPr algn="l" rtl="0" eaLnBrk="0" fontAlgn="base" hangingPunct="0">
        <a:spcBef>
          <a:spcPct val="0"/>
        </a:spcBef>
        <a:spcAft>
          <a:spcPct val="0"/>
        </a:spcAft>
        <a:defRPr sz="3200">
          <a:solidFill>
            <a:srgbClr val="1A4454"/>
          </a:solidFill>
          <a:latin typeface="Arial" charset="0"/>
          <a:ea typeface="ＭＳ Ｐゴシック" charset="0"/>
          <a:cs typeface="ＭＳ Ｐゴシック" charset="0"/>
        </a:defRPr>
      </a:lvl2pPr>
      <a:lvl3pPr algn="l" rtl="0" eaLnBrk="0" fontAlgn="base" hangingPunct="0">
        <a:spcBef>
          <a:spcPct val="0"/>
        </a:spcBef>
        <a:spcAft>
          <a:spcPct val="0"/>
        </a:spcAft>
        <a:defRPr sz="3200">
          <a:solidFill>
            <a:srgbClr val="1A4454"/>
          </a:solidFill>
          <a:latin typeface="Arial" charset="0"/>
          <a:ea typeface="ＭＳ Ｐゴシック" charset="0"/>
          <a:cs typeface="ＭＳ Ｐゴシック" charset="0"/>
        </a:defRPr>
      </a:lvl3pPr>
      <a:lvl4pPr algn="l" rtl="0" eaLnBrk="0" fontAlgn="base" hangingPunct="0">
        <a:spcBef>
          <a:spcPct val="0"/>
        </a:spcBef>
        <a:spcAft>
          <a:spcPct val="0"/>
        </a:spcAft>
        <a:defRPr sz="3200">
          <a:solidFill>
            <a:srgbClr val="1A4454"/>
          </a:solidFill>
          <a:latin typeface="Arial" charset="0"/>
          <a:ea typeface="ＭＳ Ｐゴシック" charset="0"/>
          <a:cs typeface="ＭＳ Ｐゴシック" charset="0"/>
        </a:defRPr>
      </a:lvl4pPr>
      <a:lvl5pPr algn="l" rtl="0" eaLnBrk="0" fontAlgn="base" hangingPunct="0">
        <a:spcBef>
          <a:spcPct val="0"/>
        </a:spcBef>
        <a:spcAft>
          <a:spcPct val="0"/>
        </a:spcAft>
        <a:defRPr sz="3200">
          <a:solidFill>
            <a:srgbClr val="1A4454"/>
          </a:solidFill>
          <a:latin typeface="Arial" charset="0"/>
          <a:ea typeface="ＭＳ Ｐゴシック" charset="0"/>
          <a:cs typeface="ＭＳ Ｐゴシック" charset="0"/>
        </a:defRPr>
      </a:lvl5pPr>
      <a:lvl6pPr marL="457200" algn="l" rtl="0" fontAlgn="base">
        <a:spcBef>
          <a:spcPct val="0"/>
        </a:spcBef>
        <a:spcAft>
          <a:spcPct val="0"/>
        </a:spcAft>
        <a:defRPr sz="3200">
          <a:solidFill>
            <a:srgbClr val="1A4454"/>
          </a:solidFill>
          <a:latin typeface="Arial" charset="0"/>
          <a:ea typeface="ＭＳ Ｐゴシック" charset="0"/>
          <a:cs typeface="ＭＳ Ｐゴシック" charset="0"/>
        </a:defRPr>
      </a:lvl6pPr>
      <a:lvl7pPr marL="914400" algn="l" rtl="0" fontAlgn="base">
        <a:spcBef>
          <a:spcPct val="0"/>
        </a:spcBef>
        <a:spcAft>
          <a:spcPct val="0"/>
        </a:spcAft>
        <a:defRPr sz="3200">
          <a:solidFill>
            <a:srgbClr val="1A4454"/>
          </a:solidFill>
          <a:latin typeface="Arial" charset="0"/>
          <a:ea typeface="ＭＳ Ｐゴシック" charset="0"/>
          <a:cs typeface="ＭＳ Ｐゴシック" charset="0"/>
        </a:defRPr>
      </a:lvl7pPr>
      <a:lvl8pPr marL="1371600" algn="l" rtl="0" fontAlgn="base">
        <a:spcBef>
          <a:spcPct val="0"/>
        </a:spcBef>
        <a:spcAft>
          <a:spcPct val="0"/>
        </a:spcAft>
        <a:defRPr sz="3200">
          <a:solidFill>
            <a:srgbClr val="1A4454"/>
          </a:solidFill>
          <a:latin typeface="Arial" charset="0"/>
          <a:ea typeface="ＭＳ Ｐゴシック" charset="0"/>
          <a:cs typeface="ＭＳ Ｐゴシック" charset="0"/>
        </a:defRPr>
      </a:lvl8pPr>
      <a:lvl9pPr marL="1828800" algn="l" rtl="0" fontAlgn="base">
        <a:spcBef>
          <a:spcPct val="0"/>
        </a:spcBef>
        <a:spcAft>
          <a:spcPct val="0"/>
        </a:spcAft>
        <a:defRPr sz="3200">
          <a:solidFill>
            <a:srgbClr val="1A4454"/>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1A4454"/>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har char="o"/>
        <a:defRPr sz="2400">
          <a:solidFill>
            <a:schemeClr val="tx1"/>
          </a:solidFill>
          <a:latin typeface="+mn-lt"/>
          <a:ea typeface="+mn-ea"/>
        </a:defRPr>
      </a:lvl4pPr>
      <a:lvl5pPr marL="2057400" indent="-228600" algn="l" rtl="0" eaLnBrk="0" fontAlgn="base" hangingPunct="0">
        <a:spcBef>
          <a:spcPct val="20000"/>
        </a:spcBef>
        <a:spcAft>
          <a:spcPct val="0"/>
        </a:spcAft>
        <a:buFont typeface="Times" charset="0"/>
        <a:buChar char="•"/>
        <a:defRPr sz="2400">
          <a:solidFill>
            <a:schemeClr val="tx1"/>
          </a:solidFill>
          <a:latin typeface="+mn-lt"/>
          <a:ea typeface="+mn-ea"/>
        </a:defRPr>
      </a:lvl5pPr>
      <a:lvl6pPr marL="2514600" indent="-228600" algn="l" rtl="0" fontAlgn="base">
        <a:spcBef>
          <a:spcPct val="20000"/>
        </a:spcBef>
        <a:spcAft>
          <a:spcPct val="0"/>
        </a:spcAft>
        <a:buFont typeface="Times" charset="0"/>
        <a:buChar char="•"/>
        <a:defRPr sz="2400">
          <a:solidFill>
            <a:schemeClr val="tx1"/>
          </a:solidFill>
          <a:latin typeface="+mn-lt"/>
          <a:ea typeface="+mn-ea"/>
        </a:defRPr>
      </a:lvl6pPr>
      <a:lvl7pPr marL="2971800" indent="-228600" algn="l" rtl="0" fontAlgn="base">
        <a:spcBef>
          <a:spcPct val="20000"/>
        </a:spcBef>
        <a:spcAft>
          <a:spcPct val="0"/>
        </a:spcAft>
        <a:buFont typeface="Times" charset="0"/>
        <a:buChar char="•"/>
        <a:defRPr sz="2400">
          <a:solidFill>
            <a:schemeClr val="tx1"/>
          </a:solidFill>
          <a:latin typeface="+mn-lt"/>
          <a:ea typeface="+mn-ea"/>
        </a:defRPr>
      </a:lvl7pPr>
      <a:lvl8pPr marL="3429000" indent="-228600" algn="l" rtl="0" fontAlgn="base">
        <a:spcBef>
          <a:spcPct val="20000"/>
        </a:spcBef>
        <a:spcAft>
          <a:spcPct val="0"/>
        </a:spcAft>
        <a:buFont typeface="Times" charset="0"/>
        <a:buChar char="•"/>
        <a:defRPr sz="2400">
          <a:solidFill>
            <a:schemeClr val="tx1"/>
          </a:solidFill>
          <a:latin typeface="+mn-lt"/>
          <a:ea typeface="+mn-ea"/>
        </a:defRPr>
      </a:lvl8pPr>
      <a:lvl9pPr marL="3886200" indent="-228600" algn="l" rtl="0" fontAlgn="base">
        <a:spcBef>
          <a:spcPct val="20000"/>
        </a:spcBef>
        <a:spcAft>
          <a:spcPct val="0"/>
        </a:spcAft>
        <a:buFont typeface="Times" charset="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D230F-688F-9F49-AAB5-F6684D97E716}" type="slidenum">
              <a:rPr lang="en-US" smtClean="0"/>
              <a:t>‹#›</a:t>
            </a:fld>
            <a:endParaRPr lang="en-US"/>
          </a:p>
        </p:txBody>
      </p:sp>
    </p:spTree>
    <p:extLst>
      <p:ext uri="{BB962C8B-B14F-4D97-AF65-F5344CB8AC3E}">
        <p14:creationId xmlns:p14="http://schemas.microsoft.com/office/powerpoint/2010/main" val="6555930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4BD58-6880-7D4A-B39E-783CA6A233D5}" type="slidenum">
              <a:rPr lang="en-US" smtClean="0"/>
              <a:t>‹#›</a:t>
            </a:fld>
            <a:endParaRPr lang="en-US"/>
          </a:p>
        </p:txBody>
      </p:sp>
    </p:spTree>
    <p:extLst>
      <p:ext uri="{BB962C8B-B14F-4D97-AF65-F5344CB8AC3E}">
        <p14:creationId xmlns:p14="http://schemas.microsoft.com/office/powerpoint/2010/main" val="10816848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4673706-FFB8-4FB6-8005-CECF9DBBC5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FA9C3-7B5B-DA49-B740-133C45E12D37}" type="slidenum">
              <a:rPr lang="en-US" smtClean="0"/>
              <a:t>‹#›</a:t>
            </a:fld>
            <a:endParaRPr lang="en-US"/>
          </a:p>
        </p:txBody>
      </p:sp>
    </p:spTree>
    <p:extLst>
      <p:ext uri="{BB962C8B-B14F-4D97-AF65-F5344CB8AC3E}">
        <p14:creationId xmlns:p14="http://schemas.microsoft.com/office/powerpoint/2010/main" val="27443395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DF53B-E3B0-3444-8768-4618BD0E196C}" type="slidenum">
              <a:rPr lang="en-US" smtClean="0"/>
              <a:t>‹#›</a:t>
            </a:fld>
            <a:endParaRPr lang="en-US"/>
          </a:p>
        </p:txBody>
      </p:sp>
    </p:spTree>
    <p:extLst>
      <p:ext uri="{BB962C8B-B14F-4D97-AF65-F5344CB8AC3E}">
        <p14:creationId xmlns:p14="http://schemas.microsoft.com/office/powerpoint/2010/main" val="5427103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tiff"/><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7.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0.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4.xml"/><Relationship Id="rId3"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5.xml"/><Relationship Id="rId3"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6.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8.xml"/><Relationship Id="rId3"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9.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0.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1.xml"/><Relationship Id="rId3"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2.xml"/><Relationship Id="rId3"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3.xml"/><Relationship Id="rId3"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4.xml"/><Relationship Id="rId3"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5.xml"/><Relationship Id="rId3"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6.xml"/><Relationship Id="rId3" Type="http://schemas.openxmlformats.org/officeDocument/2006/relationships/hyperlink" Target="http://survey.sedl.org/efm/wsb.dll/s/1g13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772400" cy="2743200"/>
          </a:xfrm>
        </p:spPr>
        <p:txBody>
          <a:bodyPr/>
          <a:lstStyle/>
          <a:p>
            <a:pPr algn="ctr"/>
            <a:r>
              <a:rPr lang="en-US" dirty="0" smtClean="0">
                <a:latin typeface="Arial" charset="0"/>
                <a:ea typeface="ＭＳ Ｐゴシック" charset="0"/>
                <a:cs typeface="ＭＳ Ｐゴシック" charset="0"/>
              </a:rPr>
              <a:t>Information Retrieval for International Disability and Rehabilitation Research</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sz="2000" b="1" dirty="0" smtClean="0">
                <a:solidFill>
                  <a:schemeClr val="tx1"/>
                </a:solidFill>
                <a:latin typeface="Arial" charset="0"/>
                <a:ea typeface="ＭＳ Ｐゴシック" charset="0"/>
                <a:cs typeface="ＭＳ Ｐゴシック" charset="0"/>
              </a:rPr>
              <a:t>John Stone, PhD</a:t>
            </a:r>
            <a:br>
              <a:rPr lang="en-US" sz="2000" b="1" dirty="0" smtClean="0">
                <a:solidFill>
                  <a:schemeClr val="tx1"/>
                </a:solidFill>
                <a:latin typeface="Arial" charset="0"/>
                <a:ea typeface="ＭＳ Ｐゴシック" charset="0"/>
                <a:cs typeface="ＭＳ Ｐゴシック" charset="0"/>
              </a:rPr>
            </a:br>
            <a:r>
              <a:rPr lang="en-US" sz="2000" b="1" dirty="0" smtClean="0">
                <a:solidFill>
                  <a:schemeClr val="tx1"/>
                </a:solidFill>
                <a:latin typeface="Arial" charset="0"/>
                <a:ea typeface="ＭＳ Ｐゴシック" charset="0"/>
                <a:cs typeface="ＭＳ Ｐゴシック" charset="0"/>
              </a:rPr>
              <a:t>Dan Conley, MLS</a:t>
            </a:r>
            <a:endParaRPr lang="en-US" sz="2000" dirty="0">
              <a:solidFill>
                <a:schemeClr val="tx1"/>
              </a:solidFill>
            </a:endParaRPr>
          </a:p>
        </p:txBody>
      </p:sp>
      <p:sp>
        <p:nvSpPr>
          <p:cNvPr id="3" name="Content Placeholder 2"/>
          <p:cNvSpPr>
            <a:spLocks noGrp="1"/>
          </p:cNvSpPr>
          <p:nvPr>
            <p:ph idx="1"/>
          </p:nvPr>
        </p:nvSpPr>
        <p:spPr>
          <a:xfrm>
            <a:off x="914400" y="4343400"/>
            <a:ext cx="7010400" cy="2514600"/>
          </a:xfrm>
        </p:spPr>
        <p:txBody>
          <a:bodyPr/>
          <a:lstStyle/>
          <a:p>
            <a:pPr marL="0" indent="0" algn="ctr" eaLnBrk="1" hangingPunct="1">
              <a:buNone/>
              <a:defRPr/>
            </a:pPr>
            <a:r>
              <a:rPr kumimoji="1" lang="en-US" sz="1800" dirty="0">
                <a:solidFill>
                  <a:srgbClr val="000000"/>
                </a:solidFill>
                <a:effectLst>
                  <a:outerShdw blurRad="38100" dist="38100" dir="2700000" algn="tl">
                    <a:srgbClr val="DDDDDD"/>
                  </a:outerShdw>
                </a:effectLst>
              </a:rPr>
              <a:t>A webcast sponsored by the Center on Knowledge Translation for </a:t>
            </a:r>
            <a:r>
              <a:rPr kumimoji="1" lang="en-US" sz="1800" dirty="0" smtClean="0">
                <a:solidFill>
                  <a:srgbClr val="000000"/>
                </a:solidFill>
                <a:effectLst>
                  <a:outerShdw blurRad="38100" dist="38100" dir="2700000" algn="tl">
                    <a:srgbClr val="DDDDDD"/>
                  </a:outerShdw>
                </a:effectLst>
              </a:rPr>
              <a:t>Disability and </a:t>
            </a:r>
            <a:r>
              <a:rPr kumimoji="1" lang="en-US" sz="1800" dirty="0">
                <a:solidFill>
                  <a:srgbClr val="000000"/>
                </a:solidFill>
                <a:effectLst>
                  <a:outerShdw blurRad="38100" dist="38100" dir="2700000" algn="tl">
                    <a:srgbClr val="DDDDDD"/>
                  </a:outerShdw>
                </a:effectLst>
              </a:rPr>
              <a:t>Rehabilitation Research (KTDRR</a:t>
            </a:r>
            <a:r>
              <a:rPr kumimoji="1" lang="en-US" sz="1800" dirty="0" smtClean="0">
                <a:solidFill>
                  <a:srgbClr val="000000"/>
                </a:solidFill>
                <a:effectLst>
                  <a:outerShdw blurRad="38100" dist="38100" dir="2700000" algn="tl">
                    <a:srgbClr val="DDDDDD"/>
                  </a:outerShdw>
                </a:effectLst>
              </a:rPr>
              <a:t>)</a:t>
            </a:r>
            <a:endParaRPr kumimoji="1" lang="en-US" sz="1600" i="1" dirty="0">
              <a:solidFill>
                <a:srgbClr val="000000"/>
              </a:solidFill>
              <a:effectLst>
                <a:outerShdw blurRad="38100" dist="38100" dir="2700000" algn="tl">
                  <a:srgbClr val="DDDDDD"/>
                </a:outerShdw>
              </a:effectLst>
            </a:endParaRPr>
          </a:p>
          <a:p>
            <a:pPr marL="0" indent="0" algn="ctr" eaLnBrk="1" hangingPunct="1">
              <a:buNone/>
              <a:defRPr/>
            </a:pPr>
            <a:endParaRPr kumimoji="1" lang="en-US" sz="1600" i="1" dirty="0" smtClean="0">
              <a:solidFill>
                <a:srgbClr val="000000"/>
              </a:solidFill>
              <a:effectLst>
                <a:outerShdw blurRad="38100" dist="38100" dir="2700000" algn="tl">
                  <a:srgbClr val="DDDDDD"/>
                </a:outerShdw>
              </a:effectLst>
            </a:endParaRPr>
          </a:p>
          <a:p>
            <a:pPr marL="0" indent="0" algn="ctr" eaLnBrk="1" hangingPunct="1">
              <a:buNone/>
              <a:defRPr/>
            </a:pPr>
            <a:r>
              <a:rPr kumimoji="1" lang="en-US" sz="1600" i="1" dirty="0" smtClean="0">
                <a:solidFill>
                  <a:srgbClr val="000000"/>
                </a:solidFill>
                <a:effectLst>
                  <a:outerShdw blurRad="38100" dist="38100" dir="2700000" algn="tl">
                    <a:srgbClr val="DDDDDD"/>
                  </a:outerShdw>
                </a:effectLst>
              </a:rPr>
              <a:t>Funded </a:t>
            </a:r>
            <a:r>
              <a:rPr kumimoji="1" lang="en-US" sz="1600" i="1" dirty="0">
                <a:solidFill>
                  <a:srgbClr val="000000"/>
                </a:solidFill>
                <a:effectLst>
                  <a:outerShdw blurRad="38100" dist="38100" dir="2700000" algn="tl">
                    <a:srgbClr val="DDDDDD"/>
                  </a:outerShdw>
                </a:effectLst>
              </a:rPr>
              <a:t>by NIDRR, US Department of Education, PR# </a:t>
            </a:r>
            <a:r>
              <a:rPr lang="en-US" sz="1600" i="1" dirty="0">
                <a:solidFill>
                  <a:srgbClr val="000000"/>
                </a:solidFill>
              </a:rPr>
              <a:t>H133A120012</a:t>
            </a:r>
          </a:p>
          <a:p>
            <a:pPr marL="0" indent="0" algn="ctr" eaLnBrk="1" hangingPunct="1">
              <a:buNone/>
              <a:defRPr/>
            </a:pPr>
            <a:endParaRPr kumimoji="1" lang="en-US" sz="1600" dirty="0" smtClean="0">
              <a:solidFill>
                <a:srgbClr val="000000"/>
              </a:solidFill>
              <a:effectLst>
                <a:outerShdw blurRad="38100" dist="38100" dir="2700000" algn="tl">
                  <a:srgbClr val="DDDDDD"/>
                </a:outerShdw>
              </a:effectLst>
            </a:endParaRPr>
          </a:p>
          <a:p>
            <a:pPr marL="0" indent="0" algn="ctr" eaLnBrk="1" hangingPunct="1">
              <a:buNone/>
              <a:defRPr/>
            </a:pPr>
            <a:endParaRPr kumimoji="1" lang="en-US" sz="1600" dirty="0" smtClean="0">
              <a:solidFill>
                <a:srgbClr val="000000"/>
              </a:solidFill>
              <a:effectLst>
                <a:outerShdw blurRad="38100" dist="38100" dir="2700000" algn="tl">
                  <a:srgbClr val="DDDDDD"/>
                </a:outerShdw>
              </a:effectLst>
            </a:endParaRPr>
          </a:p>
          <a:p>
            <a:pPr marL="0" indent="0" algn="ctr" eaLnBrk="1" hangingPunct="1">
              <a:buNone/>
              <a:defRPr/>
            </a:pPr>
            <a:r>
              <a:rPr kumimoji="1" lang="en-US" sz="1600" dirty="0" smtClean="0">
                <a:solidFill>
                  <a:srgbClr val="000000"/>
                </a:solidFill>
                <a:effectLst>
                  <a:outerShdw blurRad="38100" dist="38100" dir="2700000" algn="tl">
                    <a:srgbClr val="DDDDDD"/>
                  </a:outerShdw>
                </a:effectLst>
              </a:rPr>
              <a:t>  © </a:t>
            </a:r>
            <a:r>
              <a:rPr kumimoji="1" lang="en-US" sz="1600" dirty="0">
                <a:solidFill>
                  <a:srgbClr val="000000"/>
                </a:solidFill>
                <a:effectLst>
                  <a:outerShdw blurRad="38100" dist="38100" dir="2700000" algn="tl">
                    <a:srgbClr val="DDDDDD"/>
                  </a:outerShdw>
                </a:effectLst>
              </a:rPr>
              <a:t>2013 by SEDL</a:t>
            </a:r>
          </a:p>
          <a:p>
            <a:pPr marL="0" indent="0">
              <a:buNone/>
            </a:pPr>
            <a:endParaRPr lang="en-US" dirty="0"/>
          </a:p>
        </p:txBody>
      </p:sp>
      <p:sp>
        <p:nvSpPr>
          <p:cNvPr id="5" name="Slide Number Placeholder 4"/>
          <p:cNvSpPr>
            <a:spLocks noGrp="1"/>
          </p:cNvSpPr>
          <p:nvPr>
            <p:ph type="sldNum" sz="quarter" idx="10"/>
          </p:nvPr>
        </p:nvSpPr>
        <p:spPr/>
        <p:txBody>
          <a:bodyPr/>
          <a:lstStyle/>
          <a:p>
            <a:pPr>
              <a:defRPr/>
            </a:pPr>
            <a:fld id="{FE6D86D3-6D03-2543-9FB3-FA944E6C00CE}" type="slidenum">
              <a:rPr lang="en-US" smtClean="0">
                <a:solidFill>
                  <a:schemeClr val="accent5"/>
                </a:solidFill>
              </a:rPr>
              <a:pPr>
                <a:defRPr/>
              </a:pPr>
              <a:t>0</a:t>
            </a:fld>
            <a:endParaRPr lang="en-US" sz="1400" dirty="0">
              <a:solidFill>
                <a:schemeClr val="accent5"/>
              </a:solidFill>
            </a:endParaRPr>
          </a:p>
        </p:txBody>
      </p:sp>
    </p:spTree>
    <p:extLst>
      <p:ext uri="{BB962C8B-B14F-4D97-AF65-F5344CB8AC3E}">
        <p14:creationId xmlns:p14="http://schemas.microsoft.com/office/powerpoint/2010/main" val="29121146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CIRRIE and other databases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Includes many citations found in larger, commercial databases, e.g. Medline, CINAHL.</a:t>
            </a:r>
          </a:p>
          <a:p>
            <a:r>
              <a:rPr lang="en-US" dirty="0" smtClean="0"/>
              <a:t>Excludes non rehabilitation citations.</a:t>
            </a:r>
          </a:p>
          <a:p>
            <a:r>
              <a:rPr lang="en-US" dirty="0" smtClean="0"/>
              <a:t>Includes some international journals not indexed in other databases.</a:t>
            </a:r>
          </a:p>
          <a:p>
            <a:r>
              <a:rPr lang="en-US" dirty="0" smtClean="0"/>
              <a:t>A large proportion of citations in CIRRIE not found in Medline.</a:t>
            </a:r>
          </a:p>
          <a:p>
            <a:r>
              <a:rPr lang="en-US" dirty="0" smtClean="0"/>
              <a:t>Includes only research conducted in other countries.</a:t>
            </a:r>
          </a:p>
          <a:p>
            <a:r>
              <a:rPr lang="en-US" dirty="0" smtClean="0"/>
              <a:t>Excludes research conducted in U.S. (REHABDATA). </a:t>
            </a:r>
            <a:endParaRPr lang="en-US" dirty="0"/>
          </a:p>
        </p:txBody>
      </p:sp>
      <p:sp>
        <p:nvSpPr>
          <p:cNvPr id="5" name="Slide Number Placeholder 4"/>
          <p:cNvSpPr>
            <a:spLocks noGrp="1"/>
          </p:cNvSpPr>
          <p:nvPr>
            <p:ph type="sldNum" sz="quarter" idx="12"/>
          </p:nvPr>
        </p:nvSpPr>
        <p:spPr/>
        <p:txBody>
          <a:bodyPr/>
          <a:lstStyle/>
          <a:p>
            <a:fld id="{E4673706-FFB8-4FB6-8005-CECF9DBBC545}" type="slidenum">
              <a:rPr lang="en-US" smtClean="0"/>
              <a:pPr/>
              <a:t>9</a:t>
            </a:fld>
            <a:endParaRPr lang="en-US" dirty="0"/>
          </a:p>
        </p:txBody>
      </p:sp>
    </p:spTree>
    <p:extLst>
      <p:ext uri="{BB962C8B-B14F-4D97-AF65-F5344CB8AC3E}">
        <p14:creationId xmlns:p14="http://schemas.microsoft.com/office/powerpoint/2010/main" val="21112090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article</a:t>
            </a:r>
            <a:endParaRPr lang="en-US" dirty="0"/>
          </a:p>
        </p:txBody>
      </p:sp>
      <p:sp>
        <p:nvSpPr>
          <p:cNvPr id="3" name="Content Placeholder 2"/>
          <p:cNvSpPr>
            <a:spLocks noGrp="1"/>
          </p:cNvSpPr>
          <p:nvPr>
            <p:ph idx="1"/>
          </p:nvPr>
        </p:nvSpPr>
        <p:spPr/>
        <p:txBody>
          <a:bodyPr/>
          <a:lstStyle/>
          <a:p>
            <a:r>
              <a:rPr lang="en-US" b="1" dirty="0" smtClean="0"/>
              <a:t>The Use of CIRRIE’s Database of International Research in Conducting Systematic Reviews. </a:t>
            </a:r>
            <a:r>
              <a:rPr lang="en-US" i="1" dirty="0" smtClean="0"/>
              <a:t>FOCUS Technical Brief </a:t>
            </a:r>
            <a:r>
              <a:rPr lang="en-US" dirty="0" smtClean="0"/>
              <a:t>No. 23, 2009.  NCDDR.</a:t>
            </a:r>
            <a:endParaRPr lang="en-US" i="1" dirty="0"/>
          </a:p>
        </p:txBody>
      </p:sp>
      <p:sp>
        <p:nvSpPr>
          <p:cNvPr id="5" name="Slide Number Placeholder 4"/>
          <p:cNvSpPr>
            <a:spLocks noGrp="1"/>
          </p:cNvSpPr>
          <p:nvPr>
            <p:ph type="sldNum" sz="quarter" idx="12"/>
          </p:nvPr>
        </p:nvSpPr>
        <p:spPr/>
        <p:txBody>
          <a:bodyPr/>
          <a:lstStyle/>
          <a:p>
            <a:fld id="{E4673706-FFB8-4FB6-8005-CECF9DBBC545}" type="slidenum">
              <a:rPr lang="en-US" smtClean="0"/>
              <a:pPr/>
              <a:t>10</a:t>
            </a:fld>
            <a:endParaRPr lang="en-US" dirty="0"/>
          </a:p>
        </p:txBody>
      </p:sp>
    </p:spTree>
    <p:extLst>
      <p:ext uri="{BB962C8B-B14F-4D97-AF65-F5344CB8AC3E}">
        <p14:creationId xmlns:p14="http://schemas.microsoft.com/office/powerpoint/2010/main" val="367851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CIRRIE database</a:t>
            </a:r>
            <a:endParaRPr lang="en-US" dirty="0"/>
          </a:p>
        </p:txBody>
      </p:sp>
      <p:pic>
        <p:nvPicPr>
          <p:cNvPr id="4" name="Content Placeholder 3" descr="title_form.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pic>
        <p:nvPicPr>
          <p:cNvPr id="4" name="Content Placeholder 3" descr="title_results.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12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view</a:t>
            </a:r>
            <a:endParaRPr lang="en-US" dirty="0"/>
          </a:p>
        </p:txBody>
      </p:sp>
      <p:pic>
        <p:nvPicPr>
          <p:cNvPr id="4" name="Content Placeholder 3" descr="title_record.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13</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searching</a:t>
            </a:r>
            <a:endParaRPr lang="en-US" dirty="0"/>
          </a:p>
        </p:txBody>
      </p:sp>
      <p:pic>
        <p:nvPicPr>
          <p:cNvPr id="4" name="Content Placeholder 3" descr="advanced_before.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searching</a:t>
            </a:r>
            <a:endParaRPr lang="en-US" dirty="0"/>
          </a:p>
        </p:txBody>
      </p:sp>
      <p:pic>
        <p:nvPicPr>
          <p:cNvPr id="4" name="Content Placeholder 3" descr="advanced_initial.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15</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searching</a:t>
            </a:r>
            <a:endParaRPr lang="en-US" dirty="0"/>
          </a:p>
        </p:txBody>
      </p:sp>
      <p:pic>
        <p:nvPicPr>
          <p:cNvPr id="4" name="Content Placeholder 3" descr="advanced_after.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16</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searching</a:t>
            </a:r>
            <a:endParaRPr lang="en-US" dirty="0"/>
          </a:p>
        </p:txBody>
      </p:sp>
      <p:pic>
        <p:nvPicPr>
          <p:cNvPr id="4" name="Content Placeholder 3" descr="advanced_form.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17</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searching</a:t>
            </a:r>
            <a:endParaRPr lang="en-US" dirty="0"/>
          </a:p>
        </p:txBody>
      </p:sp>
      <p:pic>
        <p:nvPicPr>
          <p:cNvPr id="4" name="Content Placeholder 3" descr="advanced_results.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0174857"/>
          <p:cNvPicPr>
            <a:picLocks noChangeAspect="1" noChangeArrowheads="1"/>
          </p:cNvPicPr>
          <p:nvPr/>
        </p:nvPicPr>
        <p:blipFill>
          <a:blip r:embed="rId3" cstate="print"/>
          <a:srcRect/>
          <a:stretch>
            <a:fillRect/>
          </a:stretch>
        </p:blipFill>
        <p:spPr bwMode="auto">
          <a:xfrm>
            <a:off x="838200" y="76200"/>
            <a:ext cx="7443788" cy="4962525"/>
          </a:xfrm>
          <a:prstGeom prst="rect">
            <a:avLst/>
          </a:prstGeom>
          <a:noFill/>
        </p:spPr>
      </p:pic>
      <p:sp>
        <p:nvSpPr>
          <p:cNvPr id="2" name="Title 1"/>
          <p:cNvSpPr>
            <a:spLocks noGrp="1"/>
          </p:cNvSpPr>
          <p:nvPr>
            <p:ph type="ctrTitle"/>
          </p:nvPr>
        </p:nvSpPr>
        <p:spPr>
          <a:xfrm>
            <a:off x="990600" y="152400"/>
            <a:ext cx="7086600" cy="1673352"/>
          </a:xfrm>
        </p:spPr>
        <p:txBody>
          <a:bodyPr>
            <a:normAutofit fontScale="90000"/>
          </a:bodyPr>
          <a:lstStyle/>
          <a:p>
            <a:pPr algn="ctr"/>
            <a:r>
              <a:rPr lang="en-US" sz="4800" dirty="0" smtClean="0">
                <a:solidFill>
                  <a:srgbClr val="FFC000"/>
                </a:solidFill>
                <a:effectLst>
                  <a:outerShdw blurRad="38100" dist="38100" dir="2700000" algn="tl">
                    <a:srgbClr val="000000">
                      <a:alpha val="43137"/>
                    </a:srgbClr>
                  </a:outerShdw>
                </a:effectLst>
              </a:rPr>
              <a:t>Information Retrieval for International Disability and Rehabilitation Research</a:t>
            </a:r>
            <a:endParaRPr lang="en-US" sz="4800"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28800" y="3200400"/>
            <a:ext cx="5486400" cy="1499616"/>
          </a:xfrm>
        </p:spPr>
        <p:txBody>
          <a:bodyPr>
            <a:normAutofit fontScale="92500" lnSpcReduction="10000"/>
          </a:bodyPr>
          <a:lstStyle/>
          <a:p>
            <a:pPr algn="ctr">
              <a:lnSpc>
                <a:spcPct val="150000"/>
              </a:lnSpc>
            </a:pPr>
            <a:r>
              <a:rPr lang="en-US" sz="2800" b="1" dirty="0" smtClean="0">
                <a:solidFill>
                  <a:srgbClr val="FFC000"/>
                </a:solidFill>
                <a:effectLst>
                  <a:outerShdw blurRad="38100" dist="38100" dir="2700000" algn="tl">
                    <a:srgbClr val="000000">
                      <a:alpha val="43137"/>
                    </a:srgbClr>
                  </a:outerShdw>
                </a:effectLst>
              </a:rPr>
              <a:t>John Stone, PhD</a:t>
            </a:r>
          </a:p>
          <a:p>
            <a:pPr algn="ctr">
              <a:lnSpc>
                <a:spcPct val="150000"/>
              </a:lnSpc>
            </a:pPr>
            <a:r>
              <a:rPr lang="en-US" sz="2800" b="1" dirty="0" smtClean="0">
                <a:solidFill>
                  <a:srgbClr val="FFC000"/>
                </a:solidFill>
                <a:effectLst>
                  <a:outerShdw blurRad="38100" dist="38100" dir="2700000" algn="tl">
                    <a:srgbClr val="000000">
                      <a:alpha val="43137"/>
                    </a:srgbClr>
                  </a:outerShdw>
                </a:effectLst>
              </a:rPr>
              <a:t>Dan Conley, MLS</a:t>
            </a:r>
          </a:p>
          <a:p>
            <a:pPr algn="ctr">
              <a:lnSpc>
                <a:spcPct val="150000"/>
              </a:lnSpc>
            </a:pPr>
            <a:r>
              <a:rPr lang="en-US" sz="1600" b="1" dirty="0" smtClean="0">
                <a:solidFill>
                  <a:srgbClr val="FFC000"/>
                </a:solidFill>
                <a:effectLst>
                  <a:outerShdw blurRad="38100" dist="38100" dir="2700000" algn="tl">
                    <a:srgbClr val="000000">
                      <a:alpha val="43137"/>
                    </a:srgbClr>
                  </a:outerShdw>
                </a:effectLst>
              </a:rPr>
              <a:t>January, 2013</a:t>
            </a:r>
            <a:endParaRPr lang="en-US" sz="1600" b="1" dirty="0">
              <a:solidFill>
                <a:srgbClr val="FFC000"/>
              </a:solidFill>
              <a:effectLst>
                <a:outerShdw blurRad="38100" dist="38100" dir="2700000" algn="tl">
                  <a:srgbClr val="000000">
                    <a:alpha val="43137"/>
                  </a:srgbClr>
                </a:outerShdw>
              </a:effectLst>
            </a:endParaRPr>
          </a:p>
        </p:txBody>
      </p:sp>
      <p:pic>
        <p:nvPicPr>
          <p:cNvPr id="5" name="Picture 4" descr="2line_color"/>
          <p:cNvPicPr>
            <a:picLocks noChangeAspect="1" noChangeArrowheads="1"/>
          </p:cNvPicPr>
          <p:nvPr/>
        </p:nvPicPr>
        <p:blipFill>
          <a:blip r:embed="rId4" cstate="print"/>
          <a:srcRect/>
          <a:stretch>
            <a:fillRect/>
          </a:stretch>
        </p:blipFill>
        <p:spPr bwMode="auto">
          <a:xfrm>
            <a:off x="5791200" y="5890419"/>
            <a:ext cx="2438400" cy="368300"/>
          </a:xfrm>
          <a:prstGeom prst="rect">
            <a:avLst/>
          </a:prstGeom>
          <a:noFill/>
        </p:spPr>
      </p:pic>
      <p:pic>
        <p:nvPicPr>
          <p:cNvPr id="8" name="Picture 7" descr="CIRRIE logo.tif"/>
          <p:cNvPicPr>
            <a:picLocks noChangeAspect="1"/>
          </p:cNvPicPr>
          <p:nvPr/>
        </p:nvPicPr>
        <p:blipFill>
          <a:blip r:embed="rId5" cstate="print"/>
          <a:srcRect r="7407"/>
          <a:stretch>
            <a:fillRect/>
          </a:stretch>
        </p:blipFill>
        <p:spPr>
          <a:xfrm>
            <a:off x="914400" y="5334000"/>
            <a:ext cx="2286000" cy="1300118"/>
          </a:xfrm>
          <a:prstGeom prst="rect">
            <a:avLst/>
          </a:prstGeom>
        </p:spPr>
      </p:pic>
      <p:sp>
        <p:nvSpPr>
          <p:cNvPr id="9" name="Slide Number Placeholder 8"/>
          <p:cNvSpPr>
            <a:spLocks noGrp="1"/>
          </p:cNvSpPr>
          <p:nvPr>
            <p:ph type="sldNum" sz="quarter" idx="12"/>
          </p:nvPr>
        </p:nvSpPr>
        <p:spPr/>
        <p:txBody>
          <a:bodyPr/>
          <a:lstStyle/>
          <a:p>
            <a:fld id="{E4673706-FFB8-4FB6-8005-CECF9DBBC545}" type="slidenum">
              <a:rPr lang="en-US" smtClean="0"/>
              <a:pPr/>
              <a:t>1</a:t>
            </a:fld>
            <a:endParaRPr lang="en-US" dirty="0"/>
          </a:p>
        </p:txBody>
      </p:sp>
    </p:spTree>
    <p:extLst>
      <p:ext uri="{BB962C8B-B14F-4D97-AF65-F5344CB8AC3E}">
        <p14:creationId xmlns:p14="http://schemas.microsoft.com/office/powerpoint/2010/main" val="33209262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the thesaurus</a:t>
            </a:r>
            <a:endParaRPr lang="en-US" dirty="0"/>
          </a:p>
        </p:txBody>
      </p:sp>
      <p:pic>
        <p:nvPicPr>
          <p:cNvPr id="4" name="Content Placeholder 3" descr="thesaurus_index.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thesaurus</a:t>
            </a:r>
            <a:endParaRPr lang="en-US" dirty="0"/>
          </a:p>
        </p:txBody>
      </p:sp>
      <p:pic>
        <p:nvPicPr>
          <p:cNvPr id="4" name="Content Placeholder 3" descr="thesaurus_browse_highlight.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20</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thesaurus</a:t>
            </a:r>
            <a:endParaRPr lang="en-US" dirty="0"/>
          </a:p>
        </p:txBody>
      </p:sp>
      <p:pic>
        <p:nvPicPr>
          <p:cNvPr id="4" name="Content Placeholder 3" descr="thesaurus_browse.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thesaurus</a:t>
            </a:r>
            <a:endParaRPr lang="en-US" dirty="0"/>
          </a:p>
        </p:txBody>
      </p:sp>
      <p:pic>
        <p:nvPicPr>
          <p:cNvPr id="4" name="Content Placeholder 3" descr="thesaurus_entry.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22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thesaurus</a:t>
            </a:r>
            <a:endParaRPr lang="en-US" dirty="0"/>
          </a:p>
        </p:txBody>
      </p:sp>
      <p:pic>
        <p:nvPicPr>
          <p:cNvPr id="4" name="Content Placeholder 3" descr="thesaurus_entry_bottom.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23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the thesaurus</a:t>
            </a:r>
            <a:endParaRPr lang="en-US" dirty="0"/>
          </a:p>
        </p:txBody>
      </p:sp>
      <p:pic>
        <p:nvPicPr>
          <p:cNvPr id="4" name="Content Placeholder 3" descr="thesaurus_entry.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24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thesaurus</a:t>
            </a:r>
            <a:endParaRPr lang="en-US" dirty="0"/>
          </a:p>
        </p:txBody>
      </p:sp>
      <p:pic>
        <p:nvPicPr>
          <p:cNvPr id="4" name="Content Placeholder 3" descr="thesaurus_entry_highlighted.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25</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thesaurus</a:t>
            </a:r>
            <a:endParaRPr lang="en-US" dirty="0"/>
          </a:p>
        </p:txBody>
      </p:sp>
      <p:pic>
        <p:nvPicPr>
          <p:cNvPr id="4" name="Content Placeholder 3" descr="thesaurus_dementia_search.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26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thesaurus</a:t>
            </a:r>
            <a:endParaRPr lang="en-US" dirty="0"/>
          </a:p>
        </p:txBody>
      </p:sp>
      <p:pic>
        <p:nvPicPr>
          <p:cNvPr id="4" name="Content Placeholder 3" descr="thesaurus_index.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thesaurus</a:t>
            </a:r>
            <a:endParaRPr lang="en-US" dirty="0"/>
          </a:p>
        </p:txBody>
      </p:sp>
      <p:pic>
        <p:nvPicPr>
          <p:cNvPr id="4" name="Content Placeholder 3" descr="thesaurus_search_highlight.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28</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52728"/>
          </a:xfrm>
        </p:spPr>
        <p:txBody>
          <a:bodyPr>
            <a:normAutofit/>
          </a:bodyPr>
          <a:lstStyle/>
          <a:p>
            <a:pPr algn="ctr"/>
            <a:r>
              <a:rPr lang="en-US" sz="4400" dirty="0" smtClean="0"/>
              <a:t>CIRRIE’s Mission</a:t>
            </a:r>
            <a:endParaRPr lang="en-US" sz="4400" dirty="0"/>
          </a:p>
        </p:txBody>
      </p:sp>
      <p:sp>
        <p:nvSpPr>
          <p:cNvPr id="3" name="Content Placeholder 2"/>
          <p:cNvSpPr>
            <a:spLocks noGrp="1"/>
          </p:cNvSpPr>
          <p:nvPr>
            <p:ph idx="1"/>
          </p:nvPr>
        </p:nvSpPr>
        <p:spPr>
          <a:xfrm>
            <a:off x="457200" y="2057400"/>
            <a:ext cx="8229600" cy="4625609"/>
          </a:xfrm>
        </p:spPr>
        <p:txBody>
          <a:bodyPr>
            <a:normAutofit/>
          </a:bodyPr>
          <a:lstStyle/>
          <a:p>
            <a:pPr marL="118872" indent="0">
              <a:spcBef>
                <a:spcPts val="600"/>
              </a:spcBef>
              <a:spcAft>
                <a:spcPts val="1200"/>
              </a:spcAft>
              <a:buNone/>
            </a:pPr>
            <a:r>
              <a:rPr lang="en-US" sz="4000" dirty="0" smtClean="0"/>
              <a:t>To facilitate the sharing of information and expertise between </a:t>
            </a:r>
            <a:r>
              <a:rPr lang="en-US" sz="4400" dirty="0" smtClean="0"/>
              <a:t>rehabilitation</a:t>
            </a:r>
            <a:r>
              <a:rPr lang="en-US" sz="4000" dirty="0" smtClean="0"/>
              <a:t> researchers in the U.S. and those in other countries.</a:t>
            </a:r>
            <a:endParaRPr lang="en-US" sz="4000" dirty="0"/>
          </a:p>
        </p:txBody>
      </p:sp>
      <p:sp>
        <p:nvSpPr>
          <p:cNvPr id="5" name="Slide Number Placeholder 4"/>
          <p:cNvSpPr>
            <a:spLocks noGrp="1"/>
          </p:cNvSpPr>
          <p:nvPr>
            <p:ph type="sldNum" sz="quarter" idx="12"/>
          </p:nvPr>
        </p:nvSpPr>
        <p:spPr/>
        <p:txBody>
          <a:bodyPr/>
          <a:lstStyle/>
          <a:p>
            <a:fld id="{E4673706-FFB8-4FB6-8005-CECF9DBBC545}" type="slidenum">
              <a:rPr lang="en-US" smtClean="0"/>
              <a:pPr/>
              <a:t>2</a:t>
            </a:fld>
            <a:endParaRPr lang="en-US" dirty="0"/>
          </a:p>
        </p:txBody>
      </p:sp>
    </p:spTree>
    <p:extLst>
      <p:ext uri="{BB962C8B-B14F-4D97-AF65-F5344CB8AC3E}">
        <p14:creationId xmlns:p14="http://schemas.microsoft.com/office/powerpoint/2010/main" val="17392241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thesaurus</a:t>
            </a:r>
            <a:endParaRPr lang="en-US" dirty="0"/>
          </a:p>
        </p:txBody>
      </p:sp>
      <p:pic>
        <p:nvPicPr>
          <p:cNvPr id="4" name="Content Placeholder 3" descr="thesaurus_search.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thesaurus</a:t>
            </a:r>
            <a:endParaRPr lang="en-US" dirty="0"/>
          </a:p>
        </p:txBody>
      </p:sp>
      <p:pic>
        <p:nvPicPr>
          <p:cNvPr id="4" name="Content Placeholder 3" descr="thesaurus_search_results.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to searching</a:t>
            </a:r>
            <a:endParaRPr lang="en-US" dirty="0"/>
          </a:p>
        </p:txBody>
      </p:sp>
      <p:pic>
        <p:nvPicPr>
          <p:cNvPr id="4" name="Content Placeholder 3" descr="guide.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31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citations</a:t>
            </a:r>
            <a:endParaRPr lang="en-US" dirty="0"/>
          </a:p>
        </p:txBody>
      </p:sp>
      <p:pic>
        <p:nvPicPr>
          <p:cNvPr id="4" name="Content Placeholder 3" descr="saving_before.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32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citations</a:t>
            </a:r>
            <a:endParaRPr lang="en-US" dirty="0"/>
          </a:p>
        </p:txBody>
      </p:sp>
      <p:pic>
        <p:nvPicPr>
          <p:cNvPr id="4" name="Content Placeholder 3" descr="saving_after.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33</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citations</a:t>
            </a:r>
            <a:endParaRPr lang="en-US" dirty="0"/>
          </a:p>
        </p:txBody>
      </p:sp>
      <p:pic>
        <p:nvPicPr>
          <p:cNvPr id="4" name="Content Placeholder 3" descr="saving_link.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34</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citations</a:t>
            </a:r>
            <a:endParaRPr lang="en-US" dirty="0"/>
          </a:p>
        </p:txBody>
      </p:sp>
      <p:pic>
        <p:nvPicPr>
          <p:cNvPr id="4" name="Content Placeholder 3" descr="saving_download.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citations</a:t>
            </a:r>
            <a:endParaRPr lang="en-US" dirty="0"/>
          </a:p>
        </p:txBody>
      </p:sp>
      <p:pic>
        <p:nvPicPr>
          <p:cNvPr id="4" name="Content Placeholder 3" descr="saving_delete.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36</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Annotated Bibliographies</a:t>
            </a:r>
            <a:endParaRPr lang="en-US" dirty="0"/>
          </a:p>
        </p:txBody>
      </p:sp>
      <p:pic>
        <p:nvPicPr>
          <p:cNvPr id="4" name="Content Placeholder 3" descr="bibliography_link.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37</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Annotated Bibliographies</a:t>
            </a:r>
            <a:endParaRPr lang="en-US" dirty="0"/>
          </a:p>
        </p:txBody>
      </p:sp>
      <p:pic>
        <p:nvPicPr>
          <p:cNvPr id="4" name="Content Placeholder 3" descr="bibliography_index.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38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Actions to fulfill mission</a:t>
            </a:r>
            <a:endParaRPr lang="en-US" dirty="0"/>
          </a:p>
        </p:txBody>
      </p:sp>
      <p:sp>
        <p:nvSpPr>
          <p:cNvPr id="3" name="Content Placeholder 2"/>
          <p:cNvSpPr>
            <a:spLocks noGrp="1"/>
          </p:cNvSpPr>
          <p:nvPr>
            <p:ph idx="1"/>
          </p:nvPr>
        </p:nvSpPr>
        <p:spPr/>
        <p:txBody>
          <a:bodyPr/>
          <a:lstStyle/>
          <a:p>
            <a:r>
              <a:rPr lang="en-US" dirty="0" smtClean="0"/>
              <a:t>Exchange of experts </a:t>
            </a:r>
          </a:p>
          <a:p>
            <a:r>
              <a:rPr lang="en-US" dirty="0" smtClean="0"/>
              <a:t>International Encyclopedia of Rehabilitation</a:t>
            </a:r>
          </a:p>
          <a:p>
            <a:r>
              <a:rPr lang="en-US" dirty="0" smtClean="0"/>
              <a:t>ICF and World Report on Disability</a:t>
            </a:r>
          </a:p>
          <a:p>
            <a:r>
              <a:rPr lang="en-US" dirty="0" smtClean="0"/>
              <a:t>Conferences and symposia</a:t>
            </a:r>
          </a:p>
          <a:p>
            <a:r>
              <a:rPr lang="en-US" dirty="0" smtClean="0"/>
              <a:t>Cultural competency resources for rehabilitation</a:t>
            </a:r>
          </a:p>
          <a:p>
            <a:r>
              <a:rPr lang="en-US" dirty="0" smtClean="0"/>
              <a:t>Database of International Rehabilitation Research</a:t>
            </a:r>
            <a:endParaRPr lang="en-US" dirty="0"/>
          </a:p>
        </p:txBody>
      </p:sp>
      <p:sp>
        <p:nvSpPr>
          <p:cNvPr id="5" name="Slide Number Placeholder 4"/>
          <p:cNvSpPr>
            <a:spLocks noGrp="1"/>
          </p:cNvSpPr>
          <p:nvPr>
            <p:ph type="sldNum" sz="quarter" idx="12"/>
          </p:nvPr>
        </p:nvSpPr>
        <p:spPr/>
        <p:txBody>
          <a:bodyPr/>
          <a:lstStyle/>
          <a:p>
            <a:fld id="{E4673706-FFB8-4FB6-8005-CECF9DBBC545}" type="slidenum">
              <a:rPr lang="en-US" smtClean="0"/>
              <a:pPr/>
              <a:t>3</a:t>
            </a:fld>
            <a:endParaRPr lang="en-US" dirty="0"/>
          </a:p>
        </p:txBody>
      </p:sp>
    </p:spTree>
    <p:extLst>
      <p:ext uri="{BB962C8B-B14F-4D97-AF65-F5344CB8AC3E}">
        <p14:creationId xmlns:p14="http://schemas.microsoft.com/office/powerpoint/2010/main" val="8468322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Annotated Bibliographies</a:t>
            </a:r>
            <a:endParaRPr lang="en-US" dirty="0"/>
          </a:p>
        </p:txBody>
      </p:sp>
      <p:pic>
        <p:nvPicPr>
          <p:cNvPr id="4" name="Content Placeholder 3" descr="bibliography_detail.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39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by ICF code</a:t>
            </a:r>
            <a:endParaRPr lang="en-US" dirty="0"/>
          </a:p>
        </p:txBody>
      </p:sp>
      <p:pic>
        <p:nvPicPr>
          <p:cNvPr id="4" name="Content Placeholder 3" descr="crosswalk_before.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40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by ICF code</a:t>
            </a:r>
            <a:endParaRPr lang="en-US" dirty="0"/>
          </a:p>
        </p:txBody>
      </p:sp>
      <p:pic>
        <p:nvPicPr>
          <p:cNvPr id="4" name="Content Placeholder 3" descr="crosswalk_highlighted.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41</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by ICF code</a:t>
            </a:r>
            <a:endParaRPr lang="en-US" dirty="0"/>
          </a:p>
        </p:txBody>
      </p:sp>
      <p:pic>
        <p:nvPicPr>
          <p:cNvPr id="4" name="Content Placeholder 3" descr="crosswalk_index.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42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by ICF code</a:t>
            </a:r>
            <a:endParaRPr lang="en-US" dirty="0"/>
          </a:p>
        </p:txBody>
      </p:sp>
      <p:pic>
        <p:nvPicPr>
          <p:cNvPr id="4" name="Content Placeholder 3" descr="crosswalk_search_highlighted.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43</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by ICF code</a:t>
            </a:r>
            <a:endParaRPr lang="en-US" dirty="0"/>
          </a:p>
        </p:txBody>
      </p:sp>
      <p:pic>
        <p:nvPicPr>
          <p:cNvPr id="4" name="Content Placeholder 3" descr="crosswalk_browse_highlighted.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44</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by ICF code</a:t>
            </a:r>
            <a:endParaRPr lang="en-US" dirty="0"/>
          </a:p>
        </p:txBody>
      </p:sp>
      <p:pic>
        <p:nvPicPr>
          <p:cNvPr id="4" name="Content Placeholder 3" descr="crosswalk_form.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45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by ICF code</a:t>
            </a:r>
            <a:endParaRPr lang="en-US" dirty="0"/>
          </a:p>
        </p:txBody>
      </p:sp>
      <p:pic>
        <p:nvPicPr>
          <p:cNvPr id="4" name="Content Placeholder 3" descr="crosswalk_results.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46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database</a:t>
            </a:r>
            <a:endParaRPr lang="en-US" dirty="0"/>
          </a:p>
        </p:txBody>
      </p:sp>
      <p:pic>
        <p:nvPicPr>
          <p:cNvPr id="4" name="Content Placeholder 3" descr="ud_highlight.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47</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database</a:t>
            </a:r>
            <a:endParaRPr lang="en-US" dirty="0"/>
          </a:p>
        </p:txBody>
      </p:sp>
      <p:pic>
        <p:nvPicPr>
          <p:cNvPr id="4" name="Content Placeholder 3" descr="ud_form.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48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care about                 international research?</a:t>
            </a:r>
            <a:endParaRPr lang="en-US" dirty="0"/>
          </a:p>
        </p:txBody>
      </p:sp>
      <p:sp>
        <p:nvSpPr>
          <p:cNvPr id="3" name="Content Placeholder 2"/>
          <p:cNvSpPr>
            <a:spLocks noGrp="1"/>
          </p:cNvSpPr>
          <p:nvPr>
            <p:ph idx="1"/>
          </p:nvPr>
        </p:nvSpPr>
        <p:spPr/>
        <p:txBody>
          <a:bodyPr>
            <a:normAutofit fontScale="92500" lnSpcReduction="20000"/>
          </a:bodyPr>
          <a:lstStyle/>
          <a:p>
            <a:pPr marL="118872" indent="0">
              <a:buNone/>
            </a:pPr>
            <a:r>
              <a:rPr lang="en-US" b="1" i="1" dirty="0">
                <a:solidFill>
                  <a:srgbClr val="000000"/>
                </a:solidFill>
                <a:effectLst>
                  <a:outerShdw blurRad="38100" dist="38100" dir="2700000" algn="tl">
                    <a:srgbClr val="C0C0C0"/>
                  </a:outerShdw>
                </a:effectLst>
              </a:rPr>
              <a:t>“New ideas and discoveries are emerging from all over the world and the balance of science and engineering expertise is shifting among countries.  Many research problems require scientists and engineers in different countries to work together.  Collaborative activities and international partnerships provide increasingly important means of keeping abreast of new insights and discoveries.  Scientific leadership requires access to people, knowledge, and infrastructure wherever they are found</a:t>
            </a:r>
            <a:r>
              <a:rPr lang="en-US" b="1" i="1" dirty="0" smtClean="0">
                <a:solidFill>
                  <a:srgbClr val="000000"/>
                </a:solidFill>
                <a:effectLst>
                  <a:outerShdw blurRad="38100" dist="38100" dir="2700000" algn="tl">
                    <a:srgbClr val="C0C0C0"/>
                  </a:outerShdw>
                </a:effectLst>
              </a:rPr>
              <a:t>.”  (</a:t>
            </a:r>
            <a:r>
              <a:rPr lang="en-US" b="1" dirty="0" smtClean="0"/>
              <a:t>National </a:t>
            </a:r>
            <a:r>
              <a:rPr lang="en-US" b="1" dirty="0"/>
              <a:t>Science Board, </a:t>
            </a:r>
            <a:r>
              <a:rPr lang="en-US" b="1" dirty="0" smtClean="0"/>
              <a:t>2001)</a:t>
            </a:r>
            <a:endParaRPr lang="en-US" b="1" i="1" dirty="0"/>
          </a:p>
          <a:p>
            <a:pPr marL="118872" indent="0">
              <a:buNone/>
            </a:pPr>
            <a:endParaRPr lang="en-US" dirty="0"/>
          </a:p>
        </p:txBody>
      </p:sp>
      <p:sp>
        <p:nvSpPr>
          <p:cNvPr id="5" name="Slide Number Placeholder 4"/>
          <p:cNvSpPr>
            <a:spLocks noGrp="1"/>
          </p:cNvSpPr>
          <p:nvPr>
            <p:ph type="sldNum" sz="quarter" idx="12"/>
          </p:nvPr>
        </p:nvSpPr>
        <p:spPr/>
        <p:txBody>
          <a:bodyPr/>
          <a:lstStyle/>
          <a:p>
            <a:fld id="{E4673706-FFB8-4FB6-8005-CECF9DBBC545}" type="slidenum">
              <a:rPr lang="en-US" smtClean="0"/>
              <a:pPr/>
              <a:t>4</a:t>
            </a:fld>
            <a:endParaRPr lang="en-US" dirty="0"/>
          </a:p>
        </p:txBody>
      </p:sp>
    </p:spTree>
    <p:extLst>
      <p:ext uri="{BB962C8B-B14F-4D97-AF65-F5344CB8AC3E}">
        <p14:creationId xmlns:p14="http://schemas.microsoft.com/office/powerpoint/2010/main" val="277142385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database</a:t>
            </a:r>
            <a:endParaRPr lang="en-US" dirty="0"/>
          </a:p>
        </p:txBody>
      </p:sp>
      <p:pic>
        <p:nvPicPr>
          <p:cNvPr id="4" name="Content Placeholder 3" descr="ud_form_highlighted.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49</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database</a:t>
            </a:r>
            <a:endParaRPr lang="en-US" dirty="0"/>
          </a:p>
        </p:txBody>
      </p:sp>
      <p:pic>
        <p:nvPicPr>
          <p:cNvPr id="4" name="Content Placeholder 3" descr="ud_list.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50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collaborators</a:t>
            </a:r>
            <a:endParaRPr lang="en-US" dirty="0"/>
          </a:p>
        </p:txBody>
      </p:sp>
      <p:pic>
        <p:nvPicPr>
          <p:cNvPr id="6" name="Content Placeholder 5" descr="specialist_highlight.png"/>
          <p:cNvPicPr>
            <a:picLocks noGrp="1" noChangeAspect="1"/>
          </p:cNvPicPr>
          <p:nvPr>
            <p:ph idx="1"/>
          </p:nvPr>
        </p:nvPicPr>
        <p:blipFill>
          <a:blip r:embed="rId3" cstate="print"/>
          <a:srcRect t="18191" b="18191"/>
          <a:stretch>
            <a:fillRect/>
          </a:stretch>
        </p:blipFill>
        <p:spPr/>
      </p:pic>
      <p:sp>
        <p:nvSpPr>
          <p:cNvPr id="4" name="Slide Number Placeholder 3"/>
          <p:cNvSpPr>
            <a:spLocks noGrp="1"/>
          </p:cNvSpPr>
          <p:nvPr>
            <p:ph type="sldNum" sz="quarter" idx="12"/>
          </p:nvPr>
        </p:nvSpPr>
        <p:spPr/>
        <p:txBody>
          <a:bodyPr/>
          <a:lstStyle/>
          <a:p>
            <a:fld id="{E4673706-FFB8-4FB6-8005-CECF9DBBC545}" type="slidenum">
              <a:rPr lang="en-US" smtClean="0"/>
              <a:pPr/>
              <a:t>51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collaborators</a:t>
            </a:r>
            <a:endParaRPr lang="en-US" dirty="0"/>
          </a:p>
        </p:txBody>
      </p:sp>
      <p:pic>
        <p:nvPicPr>
          <p:cNvPr id="4" name="Content Placeholder 3" descr="specialist_form.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52</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collaborators</a:t>
            </a:r>
            <a:endParaRPr lang="en-US" dirty="0"/>
          </a:p>
        </p:txBody>
      </p:sp>
      <p:pic>
        <p:nvPicPr>
          <p:cNvPr id="4" name="Content Placeholder 3" descr="specialist_results.png"/>
          <p:cNvPicPr>
            <a:picLocks noGrp="1" noChangeAspect="1"/>
          </p:cNvPicPr>
          <p:nvPr>
            <p:ph idx="1"/>
          </p:nvPr>
        </p:nvPicPr>
        <p:blipFill>
          <a:blip r:embed="rId3" cstate="print"/>
          <a:srcRect t="18191" b="18191"/>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53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collaborators (recent)</a:t>
            </a:r>
            <a:endParaRPr lang="en-US" dirty="0"/>
          </a:p>
        </p:txBody>
      </p:sp>
      <p:pic>
        <p:nvPicPr>
          <p:cNvPr id="4" name="Content Placeholder 3" descr="specialist_results_recent.png"/>
          <p:cNvPicPr>
            <a:picLocks noGrp="1" noChangeAspect="1"/>
          </p:cNvPicPr>
          <p:nvPr>
            <p:ph idx="1"/>
          </p:nvPr>
        </p:nvPicPr>
        <p:blipFill>
          <a:blip r:embed="rId3" cstate="print"/>
          <a:srcRect t="18230" b="18230"/>
          <a:stretch>
            <a:fillRect/>
          </a:stretch>
        </p:blipFill>
        <p:spPr/>
      </p:pic>
      <p:sp>
        <p:nvSpPr>
          <p:cNvPr id="5" name="Slide Number Placeholder 4"/>
          <p:cNvSpPr>
            <a:spLocks noGrp="1"/>
          </p:cNvSpPr>
          <p:nvPr>
            <p:ph type="sldNum" sz="quarter" idx="12"/>
          </p:nvPr>
        </p:nvSpPr>
        <p:spPr/>
        <p:txBody>
          <a:bodyPr/>
          <a:lstStyle/>
          <a:p>
            <a:fld id="{E4673706-FFB8-4FB6-8005-CECF9DBBC545}" type="slidenum">
              <a:rPr lang="en-US" smtClean="0"/>
              <a:pPr/>
              <a:t>54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Thank </a:t>
            </a:r>
            <a:r>
              <a:rPr lang="en-US" dirty="0" smtClean="0"/>
              <a:t>you!</a:t>
            </a:r>
            <a:endParaRPr lang="en-US" dirty="0"/>
          </a:p>
        </p:txBody>
      </p:sp>
      <p:sp>
        <p:nvSpPr>
          <p:cNvPr id="5" name="Subtitle 4"/>
          <p:cNvSpPr>
            <a:spLocks noGrp="1"/>
          </p:cNvSpPr>
          <p:nvPr>
            <p:ph type="subTitle" idx="1"/>
          </p:nvPr>
        </p:nvSpPr>
        <p:spPr>
          <a:xfrm>
            <a:off x="1600200" y="685800"/>
            <a:ext cx="6400800" cy="762000"/>
          </a:xfrm>
        </p:spPr>
        <p:txBody>
          <a:bodyPr/>
          <a:lstStyle/>
          <a:p>
            <a:r>
              <a:rPr lang="en-US" sz="3200" b="1" dirty="0">
                <a:solidFill>
                  <a:schemeClr val="accent1">
                    <a:lumMod val="60000"/>
                    <a:lumOff val="40000"/>
                  </a:schemeClr>
                </a:solidFill>
              </a:rPr>
              <a:t>http://</a:t>
            </a:r>
            <a:r>
              <a:rPr lang="en-US" sz="3200" b="1" dirty="0" err="1">
                <a:solidFill>
                  <a:schemeClr val="accent1">
                    <a:lumMod val="60000"/>
                    <a:lumOff val="40000"/>
                  </a:schemeClr>
                </a:solidFill>
              </a:rPr>
              <a:t>cirrie.buffalo.edu</a:t>
            </a:r>
            <a:r>
              <a:rPr lang="en-US" sz="3200" b="1" dirty="0">
                <a:solidFill>
                  <a:schemeClr val="accent1">
                    <a:lumMod val="60000"/>
                    <a:lumOff val="40000"/>
                  </a:schemeClr>
                </a:solidFill>
              </a:rPr>
              <a:t>/database/</a:t>
            </a:r>
          </a:p>
          <a:p>
            <a:endParaRPr lang="en-US" dirty="0"/>
          </a:p>
        </p:txBody>
      </p:sp>
      <p:sp>
        <p:nvSpPr>
          <p:cNvPr id="2" name="TextBox 1"/>
          <p:cNvSpPr txBox="1"/>
          <p:nvPr/>
        </p:nvSpPr>
        <p:spPr>
          <a:xfrm>
            <a:off x="838200" y="5334000"/>
            <a:ext cx="7315200" cy="861774"/>
          </a:xfrm>
          <a:prstGeom prst="rect">
            <a:avLst/>
          </a:prstGeom>
          <a:noFill/>
        </p:spPr>
        <p:txBody>
          <a:bodyPr wrap="square" rtlCol="0">
            <a:spAutoFit/>
          </a:bodyPr>
          <a:lstStyle/>
          <a:p>
            <a:r>
              <a:rPr lang="en-US" sz="3200" dirty="0" smtClean="0"/>
              <a:t>Contact us: </a:t>
            </a:r>
            <a:r>
              <a:rPr lang="en-US" sz="3200" dirty="0" err="1" smtClean="0"/>
              <a:t>ub</a:t>
            </a:r>
            <a:r>
              <a:rPr lang="en-US" sz="3200" dirty="0" err="1"/>
              <a:t>-cirrie@buffalo.edu</a:t>
            </a:r>
            <a:endParaRPr lang="en-US" sz="3200" dirty="0"/>
          </a:p>
          <a:p>
            <a:endParaRPr lang="en-US" dirty="0"/>
          </a:p>
        </p:txBody>
      </p:sp>
      <p:sp>
        <p:nvSpPr>
          <p:cNvPr id="3" name="Slide Number Placeholder 2"/>
          <p:cNvSpPr>
            <a:spLocks noGrp="1"/>
          </p:cNvSpPr>
          <p:nvPr>
            <p:ph type="sldNum" sz="quarter" idx="12"/>
          </p:nvPr>
        </p:nvSpPr>
        <p:spPr/>
        <p:txBody>
          <a:bodyPr/>
          <a:lstStyle/>
          <a:p>
            <a:fld id="{E4673706-FFB8-4FB6-8005-CECF9DBBC545}" type="slidenum">
              <a:rPr lang="en-US" smtClean="0"/>
              <a:pPr/>
              <a:t>55</a:t>
            </a:fld>
            <a:endParaRPr lang="en-US" dirty="0"/>
          </a:p>
        </p:txBody>
      </p:sp>
      <p:sp>
        <p:nvSpPr>
          <p:cNvPr id="6" name="TextBox 5"/>
          <p:cNvSpPr txBox="1"/>
          <p:nvPr/>
        </p:nvSpPr>
        <p:spPr>
          <a:xfrm>
            <a:off x="1219200" y="1981200"/>
            <a:ext cx="7086600" cy="461665"/>
          </a:xfrm>
          <a:prstGeom prst="rect">
            <a:avLst/>
          </a:prstGeom>
          <a:noFill/>
        </p:spPr>
        <p:txBody>
          <a:bodyPr wrap="square" rtlCol="0">
            <a:spAutoFit/>
          </a:bodyPr>
          <a:lstStyle/>
          <a:p>
            <a:r>
              <a:rPr lang="en-US" sz="2400" dirty="0" smtClean="0"/>
              <a:t>/</a:t>
            </a:r>
            <a:r>
              <a:rPr lang="en-US" dirty="0" smtClean="0"/>
              <a:t>s/1g138</a:t>
            </a:r>
            <a:endParaRPr lang="en-US" dirty="0"/>
          </a:p>
        </p:txBody>
      </p:sp>
      <p:sp>
        <p:nvSpPr>
          <p:cNvPr id="7" name="Subtitle 4"/>
          <p:cNvSpPr txBox="1">
            <a:spLocks/>
          </p:cNvSpPr>
          <p:nvPr/>
        </p:nvSpPr>
        <p:spPr>
          <a:xfrm>
            <a:off x="1371600" y="1752600"/>
            <a:ext cx="6400800" cy="1295400"/>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ctr"/>
            <a:r>
              <a:rPr lang="en-US" sz="2400" dirty="0" smtClean="0">
                <a:solidFill>
                  <a:schemeClr val="accent1">
                    <a:lumMod val="60000"/>
                    <a:lumOff val="40000"/>
                  </a:schemeClr>
                </a:solidFill>
              </a:rPr>
              <a:t>Link to evaluation</a:t>
            </a:r>
          </a:p>
          <a:p>
            <a:pPr algn="ctr"/>
            <a:r>
              <a:rPr lang="en-US" sz="2400" dirty="0" smtClean="0">
                <a:solidFill>
                  <a:schemeClr val="accent1">
                    <a:lumMod val="60000"/>
                    <a:lumOff val="40000"/>
                  </a:schemeClr>
                </a:solidFill>
                <a:hlinkClick r:id="rId3"/>
              </a:rPr>
              <a:t>http://</a:t>
            </a:r>
            <a:r>
              <a:rPr lang="en-US" sz="2400" dirty="0" err="1" smtClean="0">
                <a:solidFill>
                  <a:schemeClr val="accent1">
                    <a:lumMod val="60000"/>
                    <a:lumOff val="40000"/>
                  </a:schemeClr>
                </a:solidFill>
                <a:hlinkClick r:id="rId3"/>
              </a:rPr>
              <a:t>survey.sedl.org</a:t>
            </a:r>
            <a:r>
              <a:rPr lang="en-US" sz="2400" dirty="0" smtClean="0">
                <a:solidFill>
                  <a:schemeClr val="accent1">
                    <a:lumMod val="60000"/>
                    <a:lumOff val="40000"/>
                  </a:schemeClr>
                </a:solidFill>
                <a:hlinkClick r:id="rId3"/>
              </a:rPr>
              <a:t>/</a:t>
            </a:r>
            <a:r>
              <a:rPr lang="en-US" sz="2400" dirty="0" err="1" smtClean="0">
                <a:solidFill>
                  <a:schemeClr val="accent1">
                    <a:lumMod val="60000"/>
                    <a:lumOff val="40000"/>
                  </a:schemeClr>
                </a:solidFill>
                <a:hlinkClick r:id="rId3"/>
              </a:rPr>
              <a:t>efm</a:t>
            </a:r>
            <a:r>
              <a:rPr lang="en-US" sz="2400" dirty="0" smtClean="0">
                <a:solidFill>
                  <a:schemeClr val="accent1">
                    <a:lumMod val="60000"/>
                    <a:lumOff val="40000"/>
                  </a:schemeClr>
                </a:solidFill>
                <a:hlinkClick r:id="rId3"/>
              </a:rPr>
              <a:t>/</a:t>
            </a:r>
            <a:r>
              <a:rPr lang="en-US" sz="2400" dirty="0" err="1" smtClean="0">
                <a:solidFill>
                  <a:schemeClr val="accent1">
                    <a:lumMod val="60000"/>
                    <a:lumOff val="40000"/>
                  </a:schemeClr>
                </a:solidFill>
                <a:hlinkClick r:id="rId3"/>
              </a:rPr>
              <a:t>wsb.dll</a:t>
            </a:r>
            <a:r>
              <a:rPr lang="en-US" sz="2400" dirty="0" smtClean="0">
                <a:solidFill>
                  <a:schemeClr val="accent1">
                    <a:lumMod val="60000"/>
                    <a:lumOff val="40000"/>
                  </a:schemeClr>
                </a:solidFill>
                <a:hlinkClick r:id="rId3"/>
              </a:rPr>
              <a:t>/s/1g138</a:t>
            </a:r>
            <a:endParaRPr lang="en-US" sz="2400" dirty="0" smtClean="0">
              <a:solidFill>
                <a:schemeClr val="accent1">
                  <a:lumMod val="60000"/>
                  <a:lumOff val="40000"/>
                </a:schemeClr>
              </a:solidFill>
            </a:endParaRPr>
          </a:p>
          <a:p>
            <a:endParaRPr lang="en-US" dirty="0"/>
          </a:p>
        </p:txBody>
      </p:sp>
    </p:spTree>
    <p:extLst>
      <p:ext uri="{BB962C8B-B14F-4D97-AF65-F5344CB8AC3E}">
        <p14:creationId xmlns:p14="http://schemas.microsoft.com/office/powerpoint/2010/main" val="31165661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Accessing international research: difficulties</a:t>
            </a:r>
            <a:endParaRPr lang="en-US" dirty="0"/>
          </a:p>
        </p:txBody>
      </p:sp>
      <p:sp>
        <p:nvSpPr>
          <p:cNvPr id="3" name="Content Placeholder 2"/>
          <p:cNvSpPr>
            <a:spLocks noGrp="1"/>
          </p:cNvSpPr>
          <p:nvPr>
            <p:ph idx="1"/>
          </p:nvPr>
        </p:nvSpPr>
        <p:spPr/>
        <p:txBody>
          <a:bodyPr/>
          <a:lstStyle/>
          <a:p>
            <a:r>
              <a:rPr lang="en-US" dirty="0" smtClean="0"/>
              <a:t>Participation in U.S. (versus international) societies </a:t>
            </a:r>
            <a:r>
              <a:rPr lang="en-US" smtClean="0"/>
              <a:t>and conferences</a:t>
            </a:r>
            <a:endParaRPr lang="en-US" dirty="0" smtClean="0"/>
          </a:p>
          <a:p>
            <a:r>
              <a:rPr lang="en-US" dirty="0" smtClean="0"/>
              <a:t>Consult  primarily journals published in U.S.</a:t>
            </a:r>
          </a:p>
          <a:p>
            <a:r>
              <a:rPr lang="en-US" dirty="0" smtClean="0"/>
              <a:t>Collaboration primarily with other U.S. researchers</a:t>
            </a:r>
          </a:p>
          <a:p>
            <a:r>
              <a:rPr lang="en-US" dirty="0" smtClean="0"/>
              <a:t>Language</a:t>
            </a:r>
          </a:p>
        </p:txBody>
      </p:sp>
      <p:sp>
        <p:nvSpPr>
          <p:cNvPr id="5" name="Slide Number Placeholder 4"/>
          <p:cNvSpPr>
            <a:spLocks noGrp="1"/>
          </p:cNvSpPr>
          <p:nvPr>
            <p:ph type="sldNum" sz="quarter" idx="12"/>
          </p:nvPr>
        </p:nvSpPr>
        <p:spPr/>
        <p:txBody>
          <a:bodyPr/>
          <a:lstStyle/>
          <a:p>
            <a:fld id="{E4673706-FFB8-4FB6-8005-CECF9DBBC545}" type="slidenum">
              <a:rPr lang="en-US" smtClean="0"/>
              <a:pPr/>
              <a:t>5</a:t>
            </a:fld>
            <a:endParaRPr lang="en-US" dirty="0"/>
          </a:p>
        </p:txBody>
      </p:sp>
    </p:spTree>
    <p:extLst>
      <p:ext uri="{BB962C8B-B14F-4D97-AF65-F5344CB8AC3E}">
        <p14:creationId xmlns:p14="http://schemas.microsoft.com/office/powerpoint/2010/main" val="6640650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Consequences</a:t>
            </a:r>
            <a:endParaRPr lang="en-US" dirty="0"/>
          </a:p>
        </p:txBody>
      </p:sp>
      <p:sp>
        <p:nvSpPr>
          <p:cNvPr id="3" name="Content Placeholder 2"/>
          <p:cNvSpPr>
            <a:spLocks noGrp="1"/>
          </p:cNvSpPr>
          <p:nvPr>
            <p:ph idx="1"/>
          </p:nvPr>
        </p:nvSpPr>
        <p:spPr/>
        <p:txBody>
          <a:bodyPr>
            <a:normAutofit/>
          </a:bodyPr>
          <a:lstStyle/>
          <a:p>
            <a:r>
              <a:rPr lang="en-US" sz="4000" dirty="0" smtClean="0"/>
              <a:t>“Exclusion of non-English-language studies (from systematic reviews) appeared to result in a high risk of bias in some areas of research.”  Song, et al. (2010).</a:t>
            </a:r>
            <a:endParaRPr lang="en-US" sz="4000" dirty="0"/>
          </a:p>
        </p:txBody>
      </p:sp>
      <p:sp>
        <p:nvSpPr>
          <p:cNvPr id="5" name="Slide Number Placeholder 4"/>
          <p:cNvSpPr>
            <a:spLocks noGrp="1"/>
          </p:cNvSpPr>
          <p:nvPr>
            <p:ph type="sldNum" sz="quarter" idx="12"/>
          </p:nvPr>
        </p:nvSpPr>
        <p:spPr/>
        <p:txBody>
          <a:bodyPr/>
          <a:lstStyle/>
          <a:p>
            <a:fld id="{E4673706-FFB8-4FB6-8005-CECF9DBBC545}" type="slidenum">
              <a:rPr lang="en-US" smtClean="0"/>
              <a:pPr/>
              <a:t>6</a:t>
            </a:fld>
            <a:endParaRPr lang="en-US" dirty="0"/>
          </a:p>
        </p:txBody>
      </p:sp>
    </p:spTree>
    <p:extLst>
      <p:ext uri="{BB962C8B-B14F-4D97-AF65-F5344CB8AC3E}">
        <p14:creationId xmlns:p14="http://schemas.microsoft.com/office/powerpoint/2010/main" val="40624412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CIRRIE Database</a:t>
            </a:r>
            <a:endParaRPr lang="en-US" dirty="0"/>
          </a:p>
        </p:txBody>
      </p:sp>
      <p:sp>
        <p:nvSpPr>
          <p:cNvPr id="3" name="Content Placeholder 2"/>
          <p:cNvSpPr>
            <a:spLocks noGrp="1"/>
          </p:cNvSpPr>
          <p:nvPr>
            <p:ph idx="1"/>
          </p:nvPr>
        </p:nvSpPr>
        <p:spPr/>
        <p:txBody>
          <a:bodyPr/>
          <a:lstStyle/>
          <a:p>
            <a:r>
              <a:rPr lang="en-US" dirty="0" smtClean="0"/>
              <a:t>Includes all domains of rehabilitation research (health and function, employment, technology, independent living, etc.).  One-stop shopping for rehab.</a:t>
            </a:r>
          </a:p>
          <a:p>
            <a:r>
              <a:rPr lang="en-US" dirty="0" smtClean="0"/>
              <a:t>Uses the NARIC thesaurus with adaptations.</a:t>
            </a:r>
          </a:p>
          <a:p>
            <a:r>
              <a:rPr lang="en-US" dirty="0" smtClean="0"/>
              <a:t>Currently contains 147,000 citations.</a:t>
            </a:r>
          </a:p>
          <a:p>
            <a:r>
              <a:rPr lang="en-US" dirty="0" smtClean="0"/>
              <a:t>Most with abstracts in English.  Some links to full text</a:t>
            </a:r>
          </a:p>
          <a:p>
            <a:endParaRPr lang="en-US" dirty="0"/>
          </a:p>
        </p:txBody>
      </p:sp>
      <p:sp>
        <p:nvSpPr>
          <p:cNvPr id="5" name="Slide Number Placeholder 4"/>
          <p:cNvSpPr>
            <a:spLocks noGrp="1"/>
          </p:cNvSpPr>
          <p:nvPr>
            <p:ph type="sldNum" sz="quarter" idx="12"/>
          </p:nvPr>
        </p:nvSpPr>
        <p:spPr/>
        <p:txBody>
          <a:bodyPr/>
          <a:lstStyle/>
          <a:p>
            <a:fld id="{E4673706-FFB8-4FB6-8005-CECF9DBBC545}" type="slidenum">
              <a:rPr lang="en-US" smtClean="0"/>
              <a:pPr/>
              <a:t>7</a:t>
            </a:fld>
            <a:endParaRPr lang="en-US" dirty="0"/>
          </a:p>
        </p:txBody>
      </p:sp>
    </p:spTree>
    <p:extLst>
      <p:ext uri="{BB962C8B-B14F-4D97-AF65-F5344CB8AC3E}">
        <p14:creationId xmlns:p14="http://schemas.microsoft.com/office/powerpoint/2010/main" val="39358121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Searchable by</a:t>
            </a:r>
            <a:endParaRPr lang="en-US" dirty="0"/>
          </a:p>
        </p:txBody>
      </p:sp>
      <p:sp>
        <p:nvSpPr>
          <p:cNvPr id="3" name="Content Placeholder 2"/>
          <p:cNvSpPr>
            <a:spLocks noGrp="1"/>
          </p:cNvSpPr>
          <p:nvPr>
            <p:ph idx="1"/>
          </p:nvPr>
        </p:nvSpPr>
        <p:spPr/>
        <p:txBody>
          <a:bodyPr>
            <a:normAutofit/>
          </a:bodyPr>
          <a:lstStyle/>
          <a:p>
            <a:r>
              <a:rPr lang="en-US" sz="4400" dirty="0" smtClean="0"/>
              <a:t>Country</a:t>
            </a:r>
          </a:p>
          <a:p>
            <a:r>
              <a:rPr lang="en-US" sz="4400" dirty="0" smtClean="0"/>
              <a:t>Subject</a:t>
            </a:r>
          </a:p>
          <a:p>
            <a:r>
              <a:rPr lang="en-US" sz="4400" dirty="0" smtClean="0"/>
              <a:t>Author </a:t>
            </a:r>
          </a:p>
          <a:p>
            <a:r>
              <a:rPr lang="en-US" sz="4400" dirty="0" smtClean="0"/>
              <a:t>Year</a:t>
            </a:r>
          </a:p>
          <a:p>
            <a:r>
              <a:rPr lang="en-US" sz="4400" dirty="0" smtClean="0"/>
              <a:t>ICF code</a:t>
            </a:r>
            <a:endParaRPr lang="en-US" sz="4400" dirty="0"/>
          </a:p>
        </p:txBody>
      </p:sp>
      <p:sp>
        <p:nvSpPr>
          <p:cNvPr id="5" name="Slide Number Placeholder 4"/>
          <p:cNvSpPr>
            <a:spLocks noGrp="1"/>
          </p:cNvSpPr>
          <p:nvPr>
            <p:ph type="sldNum" sz="quarter" idx="12"/>
          </p:nvPr>
        </p:nvSpPr>
        <p:spPr/>
        <p:txBody>
          <a:bodyPr/>
          <a:lstStyle/>
          <a:p>
            <a:fld id="{E4673706-FFB8-4FB6-8005-CECF9DBBC545}" type="slidenum">
              <a:rPr lang="en-US" smtClean="0"/>
              <a:pPr/>
              <a:t>8</a:t>
            </a:fld>
            <a:endParaRPr lang="en-US" dirty="0"/>
          </a:p>
        </p:txBody>
      </p:sp>
    </p:spTree>
    <p:extLst>
      <p:ext uri="{BB962C8B-B14F-4D97-AF65-F5344CB8AC3E}">
        <p14:creationId xmlns:p14="http://schemas.microsoft.com/office/powerpoint/2010/main" val="1950646712"/>
      </p:ext>
    </p:extLst>
  </p:cSld>
  <p:clrMapOvr>
    <a:masterClrMapping/>
  </p:clrMapOvr>
  <p:timing>
    <p:tnLst>
      <p:par>
        <p:cTn xmlns:p14="http://schemas.microsoft.com/office/powerpoint/2010/mai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odule">
  <a:themeElements>
    <a:clrScheme name="Custom 2">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FFC000"/>
      </a:hlink>
      <a:folHlink>
        <a:srgbClr val="FFE093"/>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29862</TotalTime>
  <Words>705</Words>
  <Application>Microsoft Macintosh PowerPoint</Application>
  <PresentationFormat>On-screen Show (4:3)</PresentationFormat>
  <Paragraphs>215</Paragraphs>
  <Slides>56</Slides>
  <Notes>56</Notes>
  <HiddenSlides>0</HiddenSlides>
  <MMClips>0</MMClips>
  <ScaleCrop>false</ScaleCrop>
  <HeadingPairs>
    <vt:vector size="4" baseType="variant">
      <vt:variant>
        <vt:lpstr>Theme</vt:lpstr>
      </vt:variant>
      <vt:variant>
        <vt:i4>6</vt:i4>
      </vt:variant>
      <vt:variant>
        <vt:lpstr>Slide Titles</vt:lpstr>
      </vt:variant>
      <vt:variant>
        <vt:i4>56</vt:i4>
      </vt:variant>
    </vt:vector>
  </HeadingPairs>
  <TitlesOfParts>
    <vt:vector size="62" baseType="lpstr">
      <vt:lpstr>Blank Presentation</vt:lpstr>
      <vt:lpstr>3_Custom Design</vt:lpstr>
      <vt:lpstr>2_Custom Design</vt:lpstr>
      <vt:lpstr>Module</vt:lpstr>
      <vt:lpstr>Custom Design</vt:lpstr>
      <vt:lpstr>1_Custom Design</vt:lpstr>
      <vt:lpstr>Information Retrieval for International Disability and Rehabilitation Research  John Stone, PhD Dan Conley, MLS</vt:lpstr>
      <vt:lpstr>Information Retrieval for International Disability and Rehabilitation Research</vt:lpstr>
      <vt:lpstr>CIRRIE’s Mission</vt:lpstr>
      <vt:lpstr>Actions to fulfill mission</vt:lpstr>
      <vt:lpstr>Why care about                 international research?</vt:lpstr>
      <vt:lpstr>Accessing international research: difficulties</vt:lpstr>
      <vt:lpstr>Consequences</vt:lpstr>
      <vt:lpstr>CIRRIE Database</vt:lpstr>
      <vt:lpstr>Searchable by</vt:lpstr>
      <vt:lpstr>CIRRIE and other databases</vt:lpstr>
      <vt:lpstr>FOCUS article</vt:lpstr>
      <vt:lpstr>Searching the CIRRIE database</vt:lpstr>
      <vt:lpstr>Search results</vt:lpstr>
      <vt:lpstr>Record view</vt:lpstr>
      <vt:lpstr>Advanced searching</vt:lpstr>
      <vt:lpstr>Advanced searching</vt:lpstr>
      <vt:lpstr>Advanced searching</vt:lpstr>
      <vt:lpstr>Advanced searching</vt:lpstr>
      <vt:lpstr>Advanced searching</vt:lpstr>
      <vt:lpstr>Using the thesaurus</vt:lpstr>
      <vt:lpstr>Using the thesaurus</vt:lpstr>
      <vt:lpstr>Using the thesaurus</vt:lpstr>
      <vt:lpstr>Using the thesaurus</vt:lpstr>
      <vt:lpstr>Using the thesaurus</vt:lpstr>
      <vt:lpstr>Using the thesaurus</vt:lpstr>
      <vt:lpstr>Using the thesaurus</vt:lpstr>
      <vt:lpstr>Using the thesaurus</vt:lpstr>
      <vt:lpstr>Searching the thesaurus</vt:lpstr>
      <vt:lpstr>Searching the thesaurus</vt:lpstr>
      <vt:lpstr>Searching the thesaurus</vt:lpstr>
      <vt:lpstr>Searching the thesaurus</vt:lpstr>
      <vt:lpstr>Guide to searching</vt:lpstr>
      <vt:lpstr>Downloading citations</vt:lpstr>
      <vt:lpstr>Downloading citations</vt:lpstr>
      <vt:lpstr>Downloading citations</vt:lpstr>
      <vt:lpstr>Downloading citations</vt:lpstr>
      <vt:lpstr>Downloading citations</vt:lpstr>
      <vt:lpstr>Annotated Bibliographies</vt:lpstr>
      <vt:lpstr>Annotated Bibliographies</vt:lpstr>
      <vt:lpstr>Annotated Bibliographies</vt:lpstr>
      <vt:lpstr>Searching by ICF code</vt:lpstr>
      <vt:lpstr>Searching by ICF code</vt:lpstr>
      <vt:lpstr>Searching by ICF code</vt:lpstr>
      <vt:lpstr>Searching by ICF code</vt:lpstr>
      <vt:lpstr>Searching by ICF code</vt:lpstr>
      <vt:lpstr>Searching by ICF code</vt:lpstr>
      <vt:lpstr>Searching by ICF code</vt:lpstr>
      <vt:lpstr>Universal Design database</vt:lpstr>
      <vt:lpstr>Universal Design database</vt:lpstr>
      <vt:lpstr>Universal Design database</vt:lpstr>
      <vt:lpstr>Universal Design database</vt:lpstr>
      <vt:lpstr>Finding collaborators</vt:lpstr>
      <vt:lpstr>Finding collaborators</vt:lpstr>
      <vt:lpstr>Finding collaborators</vt:lpstr>
      <vt:lpstr>Finding collaborators (recent)</vt:lpstr>
      <vt:lpstr>                   Thank you!</vt:lpstr>
    </vt:vector>
  </TitlesOfParts>
  <Company>SPHHP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Relatorio Mundial Sobre Deficiencia</dc:title>
  <dc:creator>jstone</dc:creator>
  <cp:lastModifiedBy>Joann Starks</cp:lastModifiedBy>
  <cp:revision>2104</cp:revision>
  <cp:lastPrinted>2011-07-27T12:55:15Z</cp:lastPrinted>
  <dcterms:created xsi:type="dcterms:W3CDTF">2011-07-13T20:08:53Z</dcterms:created>
  <dcterms:modified xsi:type="dcterms:W3CDTF">2013-03-01T23:12:26Z</dcterms:modified>
</cp:coreProperties>
</file>